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7" r:id="rId2"/>
    <p:sldId id="277" r:id="rId3"/>
    <p:sldId id="278" r:id="rId4"/>
    <p:sldId id="279" r:id="rId5"/>
    <p:sldId id="281" r:id="rId6"/>
    <p:sldId id="282" r:id="rId7"/>
    <p:sldId id="283" r:id="rId8"/>
    <p:sldId id="284" r:id="rId9"/>
    <p:sldId id="285" r:id="rId10"/>
    <p:sldId id="286" r:id="rId11"/>
  </p:sldIdLst>
  <p:sldSz cx="9144000" cy="6858000" type="screen4x3"/>
  <p:notesSz cx="6669088" cy="9885363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37" autoAdjust="0"/>
  </p:normalViewPr>
  <p:slideViewPr>
    <p:cSldViewPr>
      <p:cViewPr varScale="1">
        <p:scale>
          <a:sx n="99" d="100"/>
          <a:sy n="99" d="100"/>
        </p:scale>
        <p:origin x="-19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96" y="-108"/>
      </p:cViewPr>
      <p:guideLst>
        <p:guide orient="horz" pos="3114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1CA96-F826-4DD6-ACE3-8C4214A586F7}" type="datetimeFigureOut">
              <a:rPr lang="is-IS" smtClean="0"/>
              <a:t>16.11.2012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41363"/>
            <a:ext cx="4941888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5548"/>
            <a:ext cx="5335270" cy="4448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9379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89379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77004-DD6D-4AB8-915B-2E76AE96C899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09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349250"/>
            <a:ext cx="4668838" cy="3503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83444" y="4242066"/>
            <a:ext cx="6302201" cy="5135433"/>
          </a:xfrm>
        </p:spPr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77004-DD6D-4AB8-915B-2E76AE96C899}" type="slidenum">
              <a:rPr lang="is-IS" smtClean="0"/>
              <a:t>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169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s-I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+mj-lt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n-lt"/>
                <a:cs typeface="Verdana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4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0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96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7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90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9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6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3049"/>
            <a:ext cx="4040188" cy="531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3049"/>
            <a:ext cx="4041775" cy="531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5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78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15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008313" cy="7858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8671"/>
            <a:ext cx="5111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489"/>
            <a:ext cx="3008313" cy="4357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3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857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7858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95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undi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57232"/>
            <a:ext cx="7772400" cy="8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28596" y="6215082"/>
            <a:ext cx="161924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89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pitchFamily="-106" charset="-128"/>
          <a:cs typeface="Verdan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ヒラギノ角ゴ Pro W3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06" charset="-128"/>
          <a:cs typeface="Verdana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65" charset="-128"/>
          <a:cs typeface="Verdan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hyperlink" Target="http://www.gr&#230;nn.i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hverfisstofnun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260648"/>
            <a:ext cx="2235113" cy="7856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3528" y="3212976"/>
            <a:ext cx="8712968" cy="1512168"/>
          </a:xfrm>
        </p:spPr>
        <p:txBody>
          <a:bodyPr/>
          <a:lstStyle/>
          <a:p>
            <a:r>
              <a:rPr lang="is-IS" sz="4000" dirty="0" err="1">
                <a:solidFill>
                  <a:srgbClr val="0070C0"/>
                </a:solidFill>
              </a:rPr>
              <a:t>Efnasúpan</a:t>
            </a:r>
            <a:r>
              <a:rPr lang="is-IS" sz="3200" dirty="0">
                <a:solidFill>
                  <a:srgbClr val="0070C0"/>
                </a:solidFill>
              </a:rPr>
              <a:t/>
            </a:r>
            <a:br>
              <a:rPr lang="is-IS" sz="3200" dirty="0">
                <a:solidFill>
                  <a:srgbClr val="0070C0"/>
                </a:solidFill>
              </a:rPr>
            </a:br>
            <a:r>
              <a:rPr lang="is-IS" sz="3200" dirty="0" smtClean="0">
                <a:solidFill>
                  <a:srgbClr val="0070C0"/>
                </a:solidFill>
              </a:rPr>
              <a:t>- um </a:t>
            </a:r>
            <a:r>
              <a:rPr lang="is-IS" sz="3200" dirty="0">
                <a:solidFill>
                  <a:srgbClr val="0070C0"/>
                </a:solidFill>
              </a:rPr>
              <a:t>efnamál og Svaninn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7776864" cy="1224136"/>
          </a:xfrm>
        </p:spPr>
        <p:txBody>
          <a:bodyPr/>
          <a:lstStyle/>
          <a:p>
            <a:r>
              <a:rPr lang="is-IS" sz="2400" dirty="0" smtClean="0"/>
              <a:t>Ráðstefna Svansins 14. nóvember 2012</a:t>
            </a:r>
          </a:p>
          <a:p>
            <a:r>
              <a:rPr lang="is-IS" sz="1800" dirty="0" smtClean="0"/>
              <a:t>Bergþóra Hlíðkvist Skúladóttir</a:t>
            </a:r>
          </a:p>
          <a:p>
            <a:r>
              <a:rPr lang="is-IS" sz="1800" dirty="0" smtClean="0"/>
              <a:t>Sérfræðingur </a:t>
            </a:r>
            <a:r>
              <a:rPr lang="is-IS" sz="1800" dirty="0" err="1" smtClean="0"/>
              <a:t>hjá</a:t>
            </a:r>
            <a:r>
              <a:rPr lang="is-IS" sz="1800" dirty="0" smtClean="0"/>
              <a:t> Umhverfisstofnun</a:t>
            </a:r>
          </a:p>
          <a:p>
            <a:endParaRPr lang="en-US" sz="2400" dirty="0"/>
          </a:p>
        </p:txBody>
      </p:sp>
      <p:pic>
        <p:nvPicPr>
          <p:cNvPr id="5" name="Picture 4" descr="teikn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1268760"/>
            <a:ext cx="2441079" cy="17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1316"/>
            <a:ext cx="7772400" cy="895368"/>
          </a:xfrm>
        </p:spPr>
        <p:txBody>
          <a:bodyPr/>
          <a:lstStyle/>
          <a:p>
            <a:r>
              <a:rPr lang="is-IS" sz="3200" dirty="0" smtClean="0">
                <a:solidFill>
                  <a:srgbClr val="17497F"/>
                </a:solidFill>
                <a:latin typeface="Kozuka Gothic Pro H" pitchFamily="34" charset="-128"/>
                <a:ea typeface="Kozuka Gothic Pro H" pitchFamily="34" charset="-128"/>
              </a:rPr>
              <a:t>NJÓTUM UMHVERFISINS OG STÖNDUM VÖRÐ UM ÞAÐ SAMAN</a:t>
            </a:r>
            <a:endParaRPr lang="en-US" sz="3200" dirty="0">
              <a:solidFill>
                <a:srgbClr val="17497F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5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3042" y="0"/>
            <a:ext cx="4643470" cy="1143000"/>
          </a:xfrm>
        </p:spPr>
        <p:txBody>
          <a:bodyPr/>
          <a:lstStyle/>
          <a:p>
            <a:r>
              <a:rPr lang="is-IS" sz="2800" cap="all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“Efnavörur”</a:t>
            </a:r>
            <a:endParaRPr lang="en-US" sz="2800" cap="all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" name="Picture 3" descr="\\keilir.ust.local\kma$\Myndir\Istock\Frummyndir\iStock_000004981210XSma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4500570"/>
            <a:ext cx="2506675" cy="1657837"/>
          </a:xfrm>
          <a:prstGeom prst="rect">
            <a:avLst/>
          </a:prstGeom>
          <a:noFill/>
        </p:spPr>
      </p:pic>
      <p:pic>
        <p:nvPicPr>
          <p:cNvPr id="21" name="Picture 5" descr="\\keilir.ust.local\kma$\Myndir\Istock\Frummyndir\iStock_000004923870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6810" y="3857628"/>
            <a:ext cx="2897190" cy="2172893"/>
          </a:xfrm>
          <a:prstGeom prst="rect">
            <a:avLst/>
          </a:prstGeom>
          <a:noFill/>
        </p:spPr>
      </p:pic>
      <p:pic>
        <p:nvPicPr>
          <p:cNvPr id="22" name="Picture 7" descr="\\keilir.ust.local\kma$\Myndir\Istock\Frummyndir\iStock_000010318194X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3143248"/>
            <a:ext cx="2881319" cy="1911840"/>
          </a:xfrm>
          <a:prstGeom prst="rect">
            <a:avLst/>
          </a:prstGeom>
          <a:noFill/>
        </p:spPr>
      </p:pic>
      <p:pic>
        <p:nvPicPr>
          <p:cNvPr id="23" name="Picture 9" descr="\\keilir.ust.local\kma$\Myndir\Istock\Frummyndir\iStock_000000852252XSmal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4429132"/>
            <a:ext cx="1428760" cy="2214578"/>
          </a:xfrm>
          <a:prstGeom prst="rect">
            <a:avLst/>
          </a:prstGeom>
          <a:noFill/>
        </p:spPr>
      </p:pic>
      <p:pic>
        <p:nvPicPr>
          <p:cNvPr id="15" name="Picture 2" descr="\\keilir.ust.local\kma$\Myndir\Istock\Frummyndir\iStock_000003898041XSmal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4282" y="2643182"/>
            <a:ext cx="1649417" cy="1785950"/>
          </a:xfrm>
          <a:prstGeom prst="rect">
            <a:avLst/>
          </a:prstGeom>
          <a:noFill/>
        </p:spPr>
      </p:pic>
      <p:pic>
        <p:nvPicPr>
          <p:cNvPr id="23556" name="Picture 4" descr="\\keilir.ust.local\kma$\Myndir\Istock\Frummyndir\iStock_000006449261XSmall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714480" y="2571744"/>
            <a:ext cx="2003435" cy="1336445"/>
          </a:xfrm>
          <a:prstGeom prst="rect">
            <a:avLst/>
          </a:prstGeom>
          <a:noFill/>
        </p:spPr>
      </p:pic>
      <p:pic>
        <p:nvPicPr>
          <p:cNvPr id="20" name="Picture 4" descr="\\keilir.ust.local\kma$\Myndir\Istock\Frummyndir\iStock_000010118282XSmall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43438" y="4786322"/>
            <a:ext cx="1924049" cy="1414462"/>
          </a:xfrm>
          <a:prstGeom prst="rect">
            <a:avLst/>
          </a:prstGeom>
          <a:noFill/>
        </p:spPr>
      </p:pic>
      <p:pic>
        <p:nvPicPr>
          <p:cNvPr id="16" name="Picture 6" descr="\\keilir.ust.local\kma$\Myndir\Istock\Frummyndir\iStock_000007357164XSmal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8992" y="1000108"/>
            <a:ext cx="2985441" cy="1981751"/>
          </a:xfrm>
          <a:prstGeom prst="rect">
            <a:avLst/>
          </a:prstGeom>
          <a:noFill/>
        </p:spPr>
      </p:pic>
      <p:pic>
        <p:nvPicPr>
          <p:cNvPr id="24" name="Picture 10" descr="\\keilir.ust.local\kma$\Myndir\Istock\Frummyndir\iStock_000010804968XSmall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714356"/>
            <a:ext cx="2857520" cy="1857388"/>
          </a:xfrm>
          <a:prstGeom prst="rect">
            <a:avLst/>
          </a:prstGeom>
          <a:noFill/>
        </p:spPr>
      </p:pic>
      <p:pic>
        <p:nvPicPr>
          <p:cNvPr id="13" name="Picture 4" descr="http://www.thedailygreen.com/cm/thedailygreen/images/AW/tdi-toy-car-l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2071678"/>
            <a:ext cx="1928826" cy="1509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311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7772400" cy="895368"/>
          </a:xfrm>
        </p:spPr>
        <p:txBody>
          <a:bodyPr/>
          <a:lstStyle/>
          <a:p>
            <a:r>
              <a:rPr lang="is-IS" dirty="0">
                <a:solidFill>
                  <a:srgbClr val="0070C0"/>
                </a:solidFill>
              </a:rPr>
              <a:t>Hvaða efni eru þetta?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340768"/>
            <a:ext cx="8424936" cy="4896544"/>
          </a:xfrm>
        </p:spPr>
        <p:txBody>
          <a:bodyPr/>
          <a:lstStyle/>
          <a:p>
            <a:pPr marL="171450" lvl="0" indent="-171450">
              <a:buFont typeface="Arial" pitchFamily="34" charset="0"/>
              <a:buChar char="•"/>
            </a:pPr>
            <a:r>
              <a:rPr lang="is-IS" sz="2000" kern="1200" dirty="0"/>
              <a:t>Eldtefjandi efni</a:t>
            </a:r>
            <a:r>
              <a:rPr lang="is-IS" sz="2000" kern="1200"/>
              <a:t>, </a:t>
            </a:r>
            <a:endParaRPr lang="is-IS" sz="2000" kern="1200" smtClean="0"/>
          </a:p>
          <a:p>
            <a:pPr marL="571500" lvl="1" indent="-171450">
              <a:buFont typeface="Arial" pitchFamily="34" charset="0"/>
              <a:buChar char="•"/>
            </a:pPr>
            <a:r>
              <a:rPr lang="is-IS" sz="1600" kern="1200" smtClean="0"/>
              <a:t>notuð </a:t>
            </a:r>
            <a:r>
              <a:rPr lang="is-IS" sz="1600" kern="1200" dirty="0"/>
              <a:t>t.d. </a:t>
            </a:r>
            <a:r>
              <a:rPr lang="is-IS" sz="1600" kern="1200"/>
              <a:t>í raftækjum s.s. tölvum, símum, </a:t>
            </a:r>
            <a:endParaRPr lang="is-IS" sz="1600" kern="1200" smtClean="0"/>
          </a:p>
          <a:p>
            <a:pPr marL="571500" lvl="1" indent="-171450">
              <a:buFont typeface="Arial" pitchFamily="34" charset="0"/>
              <a:buChar char="•"/>
            </a:pPr>
            <a:r>
              <a:rPr lang="is-IS" sz="1600" b="1" kern="1200">
                <a:solidFill>
                  <a:srgbClr val="C00000"/>
                </a:solidFill>
              </a:rPr>
              <a:t>Brómeruð eldtefjandi efni: </a:t>
            </a:r>
            <a:r>
              <a:rPr lang="is-IS" sz="1600" b="1" kern="1200" smtClean="0">
                <a:solidFill>
                  <a:srgbClr val="C00000"/>
                </a:solidFill>
              </a:rPr>
              <a:t>Hormónaröskun</a:t>
            </a:r>
            <a:endParaRPr lang="is-IS" sz="1600" b="1" kern="1200">
              <a:solidFill>
                <a:srgbClr val="C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is-IS" sz="2000" kern="1200" smtClean="0"/>
              <a:t>Rotvarnarefni, 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is-IS" sz="1600" kern="1200" smtClean="0"/>
              <a:t>notuð t.d</a:t>
            </a:r>
            <a:r>
              <a:rPr lang="is-IS" sz="1600" kern="1200"/>
              <a:t>. </a:t>
            </a:r>
            <a:r>
              <a:rPr lang="is-IS" sz="1600" kern="1200" smtClean="0"/>
              <a:t> </a:t>
            </a:r>
            <a:r>
              <a:rPr lang="is-IS" sz="1600" kern="1200"/>
              <a:t>í </a:t>
            </a:r>
            <a:r>
              <a:rPr lang="is-IS" sz="1600" kern="1200" smtClean="0"/>
              <a:t>snyrtivörum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is-IS" sz="1600" b="1" kern="1200">
                <a:solidFill>
                  <a:srgbClr val="C00000"/>
                </a:solidFill>
              </a:rPr>
              <a:t>Paraben, </a:t>
            </a:r>
            <a:r>
              <a:rPr lang="is-IS" sz="1600" b="1" kern="1200" smtClean="0">
                <a:solidFill>
                  <a:srgbClr val="C00000"/>
                </a:solidFill>
              </a:rPr>
              <a:t>hormónaröskun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s-IS" sz="2000" kern="1200" smtClean="0"/>
              <a:t>Mýkingarefni </a:t>
            </a:r>
            <a:r>
              <a:rPr lang="is-IS" sz="2000" kern="1200"/>
              <a:t>í plasti, </a:t>
            </a:r>
            <a:endParaRPr lang="is-IS" sz="2000" kern="1200" smtClean="0"/>
          </a:p>
          <a:p>
            <a:pPr marL="571500" lvl="1" indent="-171450">
              <a:buFont typeface="Arial" pitchFamily="34" charset="0"/>
              <a:buChar char="•"/>
            </a:pPr>
            <a:r>
              <a:rPr lang="is-IS" sz="1600" kern="1200" smtClean="0"/>
              <a:t>Fjölbreytt notkun, hægt að móta plastið og gefa því sveigjanleika. 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is-IS" sz="1600" b="1" kern="1200">
                <a:solidFill>
                  <a:srgbClr val="C00000"/>
                </a:solidFill>
              </a:rPr>
              <a:t>Þalöt: </a:t>
            </a:r>
            <a:r>
              <a:rPr lang="is-IS" sz="1600" b="1" kern="1200" smtClean="0">
                <a:solidFill>
                  <a:srgbClr val="C00000"/>
                </a:solidFill>
              </a:rPr>
              <a:t>Hormónaröskun</a:t>
            </a:r>
            <a:endParaRPr lang="is-IS" sz="1600" b="1" kern="1200">
              <a:solidFill>
                <a:srgbClr val="C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is-IS" sz="2000" kern="1200"/>
              <a:t>Efni sem hrinda frá sér raka og óhreinindum, </a:t>
            </a:r>
            <a:endParaRPr lang="is-IS" sz="2000" kern="1200" smtClean="0"/>
          </a:p>
          <a:p>
            <a:pPr marL="571500" lvl="1" indent="-171450">
              <a:buFont typeface="Arial" pitchFamily="34" charset="0"/>
              <a:buChar char="•"/>
            </a:pPr>
            <a:r>
              <a:rPr lang="is-IS" sz="1600" kern="1200" smtClean="0"/>
              <a:t>notuð </a:t>
            </a:r>
            <a:r>
              <a:rPr lang="is-IS" sz="1600" kern="1200"/>
              <a:t>t.d. í útivistarfatnaði, </a:t>
            </a:r>
            <a:r>
              <a:rPr lang="is-IS" sz="1600" kern="1200" smtClean="0"/>
              <a:t>bökunarpappír/skyndibitapappír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is-IS" sz="1600" b="1" kern="1200">
                <a:solidFill>
                  <a:srgbClr val="C00000"/>
                </a:solidFill>
              </a:rPr>
              <a:t>PFC, hamla mótefnasvörun í bólusetningu </a:t>
            </a:r>
            <a:r>
              <a:rPr lang="is-IS" sz="1600" b="1" kern="1200" smtClean="0">
                <a:solidFill>
                  <a:srgbClr val="C00000"/>
                </a:solidFill>
              </a:rPr>
              <a:t>ungbarna</a:t>
            </a:r>
            <a:endParaRPr lang="is-IS" sz="1600" b="1" kern="1200">
              <a:solidFill>
                <a:srgbClr val="C00000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is-IS" sz="2000" kern="1200"/>
              <a:t>Slitsterk plastefni  </a:t>
            </a:r>
            <a:endParaRPr lang="is-IS" sz="2000" kern="1200" smtClean="0"/>
          </a:p>
          <a:p>
            <a:pPr marL="571500" lvl="1" indent="-171450">
              <a:buFont typeface="Arial" pitchFamily="34" charset="0"/>
              <a:buChar char="•"/>
            </a:pPr>
            <a:r>
              <a:rPr lang="is-IS" sz="1600" kern="1200" smtClean="0"/>
              <a:t>notuð </a:t>
            </a:r>
            <a:r>
              <a:rPr lang="is-IS" sz="1600" kern="1200"/>
              <a:t>t.d. í raftækjum, gólfefnum (epoxý) og </a:t>
            </a:r>
            <a:r>
              <a:rPr lang="is-IS" sz="1600" kern="1200" smtClean="0"/>
              <a:t>málningu</a:t>
            </a:r>
          </a:p>
          <a:p>
            <a:pPr marL="571500" lvl="1" indent="-171450">
              <a:buFont typeface="Arial" pitchFamily="34" charset="0"/>
              <a:buChar char="•"/>
            </a:pPr>
            <a:r>
              <a:rPr lang="is-IS" sz="1600" b="1" kern="1200">
                <a:solidFill>
                  <a:srgbClr val="C00000"/>
                </a:solidFill>
              </a:rPr>
              <a:t>BPA (BisfenolA), Hormónaröskun, offita?, efnaskipti skjaldkirtils.</a:t>
            </a:r>
          </a:p>
          <a:p>
            <a:pPr marL="571500" lvl="1" indent="-171450">
              <a:buFont typeface="Arial" pitchFamily="34" charset="0"/>
              <a:buChar char="•"/>
            </a:pPr>
            <a:endParaRPr lang="is-IS" sz="1600" dirty="0"/>
          </a:p>
        </p:txBody>
      </p:sp>
    </p:spTree>
    <p:extLst>
      <p:ext uri="{BB962C8B-B14F-4D97-AF65-F5344CB8AC3E}">
        <p14:creationId xmlns:p14="http://schemas.microsoft.com/office/powerpoint/2010/main" val="2012596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hverfisstofnun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60648"/>
            <a:ext cx="1587041" cy="5578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70C0"/>
                </a:solidFill>
              </a:rPr>
              <a:t>Skaðleg áhrif</a:t>
            </a:r>
            <a:endParaRPr lang="is-IS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3568" y="2060848"/>
            <a:ext cx="5040560" cy="4112096"/>
          </a:xfrm>
        </p:spPr>
        <p:txBody>
          <a:bodyPr/>
          <a:lstStyle/>
          <a:p>
            <a:r>
              <a:rPr lang="is-IS" dirty="0" err="1" smtClean="0"/>
              <a:t>Óútskýrð</a:t>
            </a:r>
            <a:r>
              <a:rPr lang="is-IS" dirty="0" smtClean="0"/>
              <a:t> aukning hefur orðið í tíðni sjúkdóma sem ekki eru smitandi</a:t>
            </a:r>
          </a:p>
          <a:p>
            <a:r>
              <a:rPr lang="is-IS" dirty="0" smtClean="0"/>
              <a:t>Rakið til umhverfisþátta</a:t>
            </a:r>
          </a:p>
          <a:p>
            <a:pPr lvl="1"/>
            <a:r>
              <a:rPr lang="is-IS" dirty="0" smtClean="0"/>
              <a:t>Efna, mataræðis/næringar, lyfja, stress, lofslags, sýkingar, </a:t>
            </a:r>
            <a:r>
              <a:rPr lang="is-IS" dirty="0" err="1" smtClean="0"/>
              <a:t>ofl</a:t>
            </a:r>
            <a:r>
              <a:rPr lang="is-IS" dirty="0" smtClean="0"/>
              <a:t>.</a:t>
            </a:r>
          </a:p>
          <a:p>
            <a:pPr lvl="1"/>
            <a:r>
              <a:rPr lang="is-IS" dirty="0" smtClean="0"/>
              <a:t>Um 30% sjúkdóma í USA</a:t>
            </a:r>
          </a:p>
          <a:p>
            <a:pPr lvl="1"/>
            <a:endParaRPr lang="is-IS" dirty="0"/>
          </a:p>
        </p:txBody>
      </p:sp>
      <p:pic>
        <p:nvPicPr>
          <p:cNvPr id="9" name="Content Placeholder 8" descr="G:\stock images we purchased\stock images combined\Vector art\chart\arrows-02 chart s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0982"/>
          <a:stretch>
            <a:fillRect/>
          </a:stretch>
        </p:blipFill>
        <p:spPr bwMode="auto">
          <a:xfrm>
            <a:off x="6099746" y="2060848"/>
            <a:ext cx="2417115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7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hverfisstofnun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60648"/>
            <a:ext cx="1587041" cy="5578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70C0"/>
                </a:solidFill>
              </a:rPr>
              <a:t>Nýr veruleiki</a:t>
            </a:r>
            <a:endParaRPr lang="is-IS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23528" y="1981200"/>
            <a:ext cx="4680520" cy="4114800"/>
          </a:xfrm>
        </p:spPr>
        <p:txBody>
          <a:bodyPr/>
          <a:lstStyle/>
          <a:p>
            <a:r>
              <a:rPr lang="is-IS" dirty="0" smtClean="0"/>
              <a:t>Efnin eru ekki bara í efnaverksmiðjunni</a:t>
            </a:r>
          </a:p>
          <a:p>
            <a:r>
              <a:rPr lang="is-IS" dirty="0" smtClean="0"/>
              <a:t>Við berum öll okkar eigin „byrði“ af eiturefnum</a:t>
            </a:r>
          </a:p>
          <a:p>
            <a:pPr lvl="1"/>
            <a:r>
              <a:rPr lang="is-IS" dirty="0" smtClean="0"/>
              <a:t>Í blóði, þvagi, fitu og brjóstamjólk</a:t>
            </a:r>
          </a:p>
          <a:p>
            <a:r>
              <a:rPr lang="is-IS" dirty="0" smtClean="0"/>
              <a:t>287 </a:t>
            </a:r>
            <a:r>
              <a:rPr lang="is-IS" dirty="0" err="1" smtClean="0"/>
              <a:t>kemísk</a:t>
            </a:r>
            <a:r>
              <a:rPr lang="is-IS" dirty="0" smtClean="0"/>
              <a:t> efni hafa fundist í naflastreng!</a:t>
            </a:r>
            <a:endParaRPr lang="is-IS" dirty="0"/>
          </a:p>
        </p:txBody>
      </p:sp>
      <p:pic>
        <p:nvPicPr>
          <p:cNvPr id="8" name="Content Placeholder 7" descr="embryo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21358849">
            <a:off x="5396992" y="2458734"/>
            <a:ext cx="3038200" cy="247775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7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hverfisstofnun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60648"/>
            <a:ext cx="1587041" cy="5578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06680" cy="895368"/>
          </a:xfrm>
        </p:spPr>
        <p:txBody>
          <a:bodyPr/>
          <a:lstStyle/>
          <a:p>
            <a:r>
              <a:rPr lang="is-IS" dirty="0" smtClean="0">
                <a:solidFill>
                  <a:srgbClr val="0070C0"/>
                </a:solidFill>
              </a:rPr>
              <a:t>Af hverju eru efnin ekki bönnuð?</a:t>
            </a:r>
            <a:endParaRPr lang="is-IS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4752528" cy="3240360"/>
          </a:xfrm>
        </p:spPr>
        <p:txBody>
          <a:bodyPr/>
          <a:lstStyle/>
          <a:p>
            <a:r>
              <a:rPr lang="is-IS" dirty="0" smtClean="0"/>
              <a:t>Mörg bönnuð</a:t>
            </a:r>
          </a:p>
          <a:p>
            <a:pPr lvl="1"/>
            <a:r>
              <a:rPr lang="is-IS" dirty="0" smtClean="0"/>
              <a:t>Brotna seint/ekki niður</a:t>
            </a:r>
          </a:p>
          <a:p>
            <a:r>
              <a:rPr lang="is-IS" dirty="0" smtClean="0"/>
              <a:t>REACH í Evrópu frá 2006</a:t>
            </a:r>
          </a:p>
          <a:p>
            <a:pPr lvl="1"/>
            <a:r>
              <a:rPr lang="is-IS" dirty="0" smtClean="0"/>
              <a:t>Áhættumat og skráning</a:t>
            </a:r>
          </a:p>
          <a:p>
            <a:pPr lvl="1"/>
            <a:r>
              <a:rPr lang="is-IS" dirty="0" smtClean="0"/>
              <a:t>Mikil vinna</a:t>
            </a:r>
          </a:p>
          <a:p>
            <a:pPr lvl="1"/>
            <a:r>
              <a:rPr lang="is-IS" dirty="0" smtClean="0"/>
              <a:t>Bann og </a:t>
            </a:r>
            <a:r>
              <a:rPr lang="is-IS" dirty="0" err="1" smtClean="0"/>
              <a:t>útskiptiregla</a:t>
            </a:r>
            <a:endParaRPr lang="is-IS" dirty="0" smtClean="0"/>
          </a:p>
        </p:txBody>
      </p:sp>
      <p:pic>
        <p:nvPicPr>
          <p:cNvPr id="8" name="Content Placeholder 5" descr="680px-European_Economic_Area_svg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354006" y="2420888"/>
            <a:ext cx="3527507" cy="2697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7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hverfisstofnun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60648"/>
            <a:ext cx="1587041" cy="5578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0070C0"/>
                </a:solidFill>
              </a:rPr>
              <a:t>Flækjustigið - kokteiláhrif</a:t>
            </a:r>
            <a:endParaRPr lang="is-IS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534272" cy="4114800"/>
          </a:xfrm>
        </p:spPr>
        <p:txBody>
          <a:bodyPr/>
          <a:lstStyle/>
          <a:p>
            <a:r>
              <a:rPr lang="is-IS" dirty="0" smtClean="0"/>
              <a:t>Skaðleg verkun í mjög lágum styrk</a:t>
            </a:r>
          </a:p>
          <a:p>
            <a:r>
              <a:rPr lang="is-IS" dirty="0" smtClean="0"/>
              <a:t>„Hormónastyrkur“</a:t>
            </a:r>
          </a:p>
          <a:p>
            <a:r>
              <a:rPr lang="is-IS" dirty="0" smtClean="0"/>
              <a:t>Tæknilegar áskoranir</a:t>
            </a:r>
          </a:p>
          <a:p>
            <a:r>
              <a:rPr lang="is-IS" dirty="0" smtClean="0"/>
              <a:t>Kokteiláhrif</a:t>
            </a:r>
          </a:p>
          <a:p>
            <a:r>
              <a:rPr lang="is-IS" dirty="0" smtClean="0"/>
              <a:t>Efni í hlutum – ekki bara efnablöndur</a:t>
            </a:r>
          </a:p>
          <a:p>
            <a:endParaRPr lang="is-I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703" y="2492896"/>
            <a:ext cx="2299880" cy="259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1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hverfisstofnun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60648"/>
            <a:ext cx="1587041" cy="5578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539558"/>
            <a:ext cx="7772400" cy="895368"/>
          </a:xfrm>
        </p:spPr>
        <p:txBody>
          <a:bodyPr/>
          <a:lstStyle/>
          <a:p>
            <a:r>
              <a:rPr lang="is-IS" dirty="0" smtClean="0">
                <a:solidFill>
                  <a:srgbClr val="0070C0"/>
                </a:solidFill>
              </a:rPr>
              <a:t>Skref fram á við</a:t>
            </a:r>
            <a:endParaRPr lang="is-IS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5553000" cy="1440160"/>
          </a:xfrm>
        </p:spPr>
        <p:txBody>
          <a:bodyPr/>
          <a:lstStyle/>
          <a:p>
            <a:r>
              <a:rPr lang="is-IS" dirty="0"/>
              <a:t>E</a:t>
            </a:r>
            <a:r>
              <a:rPr lang="is-IS" dirty="0" smtClean="0"/>
              <a:t>fni </a:t>
            </a:r>
            <a:r>
              <a:rPr lang="is-IS" dirty="0"/>
              <a:t>virða ekki </a:t>
            </a:r>
            <a:r>
              <a:rPr lang="is-IS" dirty="0" smtClean="0"/>
              <a:t>landamæri</a:t>
            </a:r>
          </a:p>
          <a:p>
            <a:pPr lvl="1"/>
            <a:r>
              <a:rPr lang="is-IS" dirty="0" smtClean="0"/>
              <a:t>Lönd og ríki verða að vinna saman að lausn mála</a:t>
            </a:r>
            <a:endParaRPr lang="is-IS" dirty="0"/>
          </a:p>
          <a:p>
            <a:endParaRPr lang="is-I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470" y="1700808"/>
            <a:ext cx="2447429" cy="1835571"/>
          </a:xfrm>
        </p:spPr>
      </p:pic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68322" y="2996952"/>
            <a:ext cx="812852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pitchFamily="-106" charset="-128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s-IS" dirty="0" smtClean="0"/>
              <a:t>Samstarf innan Evrópu</a:t>
            </a:r>
          </a:p>
          <a:p>
            <a:pPr lvl="1"/>
            <a:r>
              <a:rPr lang="is-IS" dirty="0" smtClean="0"/>
              <a:t>Efnastofnun Evrópu</a:t>
            </a:r>
          </a:p>
          <a:p>
            <a:pPr lvl="1"/>
            <a:r>
              <a:rPr lang="is-IS" dirty="0" smtClean="0"/>
              <a:t>RAPEX tilkynningakerfi - ólöglegar vörur á markaði</a:t>
            </a:r>
          </a:p>
          <a:p>
            <a:pPr lvl="2"/>
            <a:r>
              <a:rPr lang="is-IS" dirty="0"/>
              <a:t>leikföng, </a:t>
            </a:r>
            <a:r>
              <a:rPr lang="is-IS" dirty="0" smtClean="0"/>
              <a:t>skartgripir, snyrtivörur</a:t>
            </a:r>
          </a:p>
          <a:p>
            <a:pPr lvl="1"/>
            <a:r>
              <a:rPr lang="is-IS" dirty="0" err="1" smtClean="0"/>
              <a:t>RAPEX-China</a:t>
            </a:r>
            <a:endParaRPr lang="is-IS" dirty="0" smtClean="0"/>
          </a:p>
          <a:p>
            <a:r>
              <a:rPr lang="is-IS" dirty="0" smtClean="0"/>
              <a:t>Samstarf </a:t>
            </a:r>
            <a:r>
              <a:rPr lang="is-IS" dirty="0" err="1" smtClean="0"/>
              <a:t>Norðulandaþjóða</a:t>
            </a:r>
            <a:endParaRPr lang="is-IS" dirty="0" smtClean="0"/>
          </a:p>
          <a:p>
            <a:pPr lvl="1"/>
            <a:r>
              <a:rPr lang="is-IS" dirty="0" smtClean="0"/>
              <a:t>Ein rödd </a:t>
            </a:r>
            <a:r>
              <a:rPr lang="is-IS" dirty="0" err="1" smtClean="0"/>
              <a:t>út</a:t>
            </a:r>
            <a:r>
              <a:rPr lang="is-IS" dirty="0" smtClean="0"/>
              <a:t> á við?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5647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hverfisstofnun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260648"/>
            <a:ext cx="1587041" cy="55782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>
                <a:solidFill>
                  <a:srgbClr val="0070C0"/>
                </a:solidFill>
              </a:rPr>
              <a:t>www.grænn.is</a:t>
            </a:r>
            <a:endParaRPr lang="is-I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81200"/>
            <a:ext cx="4608512" cy="3392016"/>
          </a:xfrm>
        </p:spPr>
        <p:txBody>
          <a:bodyPr/>
          <a:lstStyle/>
          <a:p>
            <a:r>
              <a:rPr lang="is-IS" dirty="0" smtClean="0"/>
              <a:t>Efnamál eru flókin</a:t>
            </a:r>
          </a:p>
          <a:p>
            <a:r>
              <a:rPr lang="is-IS" dirty="0" smtClean="0"/>
              <a:t>Mikilvægt að miðla skýrum skilaboðum til neytandans</a:t>
            </a:r>
          </a:p>
          <a:p>
            <a:r>
              <a:rPr lang="is-IS" dirty="0" err="1" smtClean="0">
                <a:hlinkClick r:id="rId4"/>
              </a:rPr>
              <a:t>www.grænn.is</a:t>
            </a:r>
            <a:endParaRPr lang="is-IS" dirty="0" smtClean="0"/>
          </a:p>
          <a:p>
            <a:pPr lvl="1"/>
            <a:r>
              <a:rPr lang="is-IS" dirty="0" smtClean="0"/>
              <a:t>Góð ráð á mannamáli</a:t>
            </a:r>
          </a:p>
          <a:p>
            <a:pPr lvl="1"/>
            <a:r>
              <a:rPr lang="is-IS" dirty="0" smtClean="0"/>
              <a:t>Umhverfisvottun mikilvæg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 rotWithShape="1">
          <a:blip r:embed="rId5"/>
          <a:srcRect l="31241" t="28925" r="13386" b="4133"/>
          <a:stretch/>
        </p:blipFill>
        <p:spPr bwMode="auto">
          <a:xfrm>
            <a:off x="5085345" y="2132856"/>
            <a:ext cx="3810000" cy="368481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5536" y="5445224"/>
            <a:ext cx="4390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pitchFamily="-106" charset="-128"/>
                <a:cs typeface="Verdana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Verdan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Verdan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Verdan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ヒラギノ角ゴ Pro W3" pitchFamily="-65" charset="-128"/>
                <a:cs typeface="Verdan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is-IS" sz="3200" b="1" dirty="0" smtClean="0">
                <a:solidFill>
                  <a:schemeClr val="accent1">
                    <a:lumMod val="75000"/>
                  </a:schemeClr>
                </a:solidFill>
              </a:rPr>
              <a:t>Veljum Svansmerkt!</a:t>
            </a:r>
          </a:p>
        </p:txBody>
      </p:sp>
    </p:spTree>
    <p:extLst>
      <p:ext uri="{BB962C8B-B14F-4D97-AF65-F5344CB8AC3E}">
        <p14:creationId xmlns:p14="http://schemas.microsoft.com/office/powerpoint/2010/main" val="356471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ámskeiðHES_4-5.10_2010">
  <a:themeElements>
    <a:clrScheme name="Umhverfisstofnun">
      <a:dk1>
        <a:sysClr val="windowText" lastClr="000000"/>
      </a:dk1>
      <a:lt1>
        <a:sysClr val="window" lastClr="FFFFFF"/>
      </a:lt1>
      <a:dk2>
        <a:srgbClr val="332200"/>
      </a:dk2>
      <a:lt2>
        <a:srgbClr val="F9FDC3"/>
      </a:lt2>
      <a:accent1>
        <a:srgbClr val="39B54A"/>
      </a:accent1>
      <a:accent2>
        <a:srgbClr val="0083CA"/>
      </a:accent2>
      <a:accent3>
        <a:srgbClr val="4F6228"/>
      </a:accent3>
      <a:accent4>
        <a:srgbClr val="5F497A"/>
      </a:accent4>
      <a:accent5>
        <a:srgbClr val="953734"/>
      </a:accent5>
      <a:accent6>
        <a:srgbClr val="E36C09"/>
      </a:accent6>
      <a:hlink>
        <a:srgbClr val="C96411"/>
      </a:hlink>
      <a:folHlink>
        <a:srgbClr val="7500C4"/>
      </a:folHlink>
    </a:clrScheme>
    <a:fontScheme name="Umhverfisstofnun">
      <a:majorFont>
        <a:latin typeface="Kozuka Gothic Pro B"/>
        <a:ea typeface=""/>
        <a:cs typeface=""/>
      </a:majorFont>
      <a:minorFont>
        <a:latin typeface="Kozuka Gothic Pro 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317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NámskeiðHES_4-5.10_2010</vt:lpstr>
      <vt:lpstr>Efnasúpan - um efnamál og Svaninn</vt:lpstr>
      <vt:lpstr>“Efnavörur”</vt:lpstr>
      <vt:lpstr>Hvaða efni eru þetta?</vt:lpstr>
      <vt:lpstr>Skaðleg áhrif</vt:lpstr>
      <vt:lpstr>Nýr veruleiki</vt:lpstr>
      <vt:lpstr>Af hverju eru efnin ekki bönnuð?</vt:lpstr>
      <vt:lpstr>Flækjustigið - kokteiláhrif</vt:lpstr>
      <vt:lpstr>Skref fram á við</vt:lpstr>
      <vt:lpstr>www.grænn.is</vt:lpstr>
      <vt:lpstr>NJÓTUM UMHVERFISINS OG STÖNDUM VÖRÐ UM ÞAÐ SAMAN</vt:lpstr>
    </vt:vector>
  </TitlesOfParts>
  <Company>Umhverfisstofnun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bergthoras</dc:creator>
  <cp:lastModifiedBy>anna.ra</cp:lastModifiedBy>
  <cp:revision>16</cp:revision>
  <cp:lastPrinted>2012-11-13T13:32:30Z</cp:lastPrinted>
  <dcterms:created xsi:type="dcterms:W3CDTF">2012-11-13T11:03:19Z</dcterms:created>
  <dcterms:modified xsi:type="dcterms:W3CDTF">2012-11-16T11:58:17Z</dcterms:modified>
</cp:coreProperties>
</file>