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58" r:id="rId12"/>
    <p:sldId id="260" r:id="rId13"/>
    <p:sldId id="270" r:id="rId14"/>
    <p:sldId id="269" r:id="rId15"/>
    <p:sldId id="265" r:id="rId16"/>
    <p:sldId id="297" r:id="rId17"/>
    <p:sldId id="303" r:id="rId18"/>
    <p:sldId id="301" r:id="rId19"/>
    <p:sldId id="302" r:id="rId20"/>
    <p:sldId id="305" r:id="rId21"/>
    <p:sldId id="306" r:id="rId22"/>
    <p:sldId id="307" r:id="rId23"/>
    <p:sldId id="308" r:id="rId24"/>
    <p:sldId id="309" r:id="rId25"/>
    <p:sldId id="310" r:id="rId26"/>
    <p:sldId id="263" r:id="rId27"/>
    <p:sldId id="257" r:id="rId28"/>
  </p:sldIdLst>
  <p:sldSz cx="9144000" cy="6858000" type="screen4x3"/>
  <p:notesSz cx="67945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83CA"/>
    <a:srgbClr val="FF00FF"/>
    <a:srgbClr val="39B54A"/>
    <a:srgbClr val="1D5C9F"/>
    <a:srgbClr val="336600"/>
    <a:srgbClr val="008000"/>
    <a:srgbClr val="FFFFCC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2000" autoAdjust="0"/>
  </p:normalViewPr>
  <p:slideViewPr>
    <p:cSldViewPr>
      <p:cViewPr>
        <p:scale>
          <a:sx n="90" d="100"/>
          <a:sy n="90" d="100"/>
        </p:scale>
        <p:origin x="-226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7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lir.ust.local\ust.sameign$\Umhverfisstefnuh&#243;purinn\Gr&#230;nt%20b&#243;khald\Gr&#230;nt%20b&#243;khald%202011\Ork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lir.ust.local\ust.sameign$\Umhverfisstefnuh&#243;purinn\Gr&#230;nt%20b&#243;khald\Gr&#230;nt%20b&#243;khald%202011\G&#246;gn2009-201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Notkun á heitu vatni (m3 )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Orka!$D$109</c:f>
              <c:strCache>
                <c:ptCount val="1"/>
                <c:pt idx="0">
                  <c:v>2009 (m3)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val>
            <c:numRef>
              <c:f>Orka!$D$110:$D$114</c:f>
              <c:numCache>
                <c:formatCode>General</c:formatCode>
                <c:ptCount val="5"/>
                <c:pt idx="0">
                  <c:v>918</c:v>
                </c:pt>
                <c:pt idx="1">
                  <c:v>745</c:v>
                </c:pt>
                <c:pt idx="2">
                  <c:v>731</c:v>
                </c:pt>
                <c:pt idx="3">
                  <c:v>1848</c:v>
                </c:pt>
                <c:pt idx="4">
                  <c:v>443</c:v>
                </c:pt>
              </c:numCache>
            </c:numRef>
          </c:val>
        </c:ser>
        <c:ser>
          <c:idx val="0"/>
          <c:order val="1"/>
          <c:tx>
            <c:strRef>
              <c:f>Orka!$E$109</c:f>
              <c:strCache>
                <c:ptCount val="1"/>
                <c:pt idx="0">
                  <c:v>2010 (m3)</c:v>
                </c:pt>
              </c:strCache>
            </c:strRef>
          </c:tx>
          <c:spPr>
            <a:solidFill>
              <a:srgbClr val="82C2B1"/>
            </a:solidFill>
          </c:spPr>
          <c:invertIfNegative val="0"/>
          <c:cat>
            <c:strRef>
              <c:f>Orka!$C$110:$C$114</c:f>
              <c:strCache>
                <c:ptCount val="5"/>
                <c:pt idx="0">
                  <c:v>3. hæð</c:v>
                </c:pt>
                <c:pt idx="1">
                  <c:v>4. hæð</c:v>
                </c:pt>
                <c:pt idx="2">
                  <c:v>5. hæð </c:v>
                </c:pt>
                <c:pt idx="3">
                  <c:v>Sameign og kjallari</c:v>
                </c:pt>
                <c:pt idx="4">
                  <c:v>Snjóbræðsla</c:v>
                </c:pt>
              </c:strCache>
            </c:strRef>
          </c:cat>
          <c:val>
            <c:numRef>
              <c:f>Orka!$E$110:$E$114</c:f>
              <c:numCache>
                <c:formatCode>General</c:formatCode>
                <c:ptCount val="5"/>
                <c:pt idx="0">
                  <c:v>909</c:v>
                </c:pt>
                <c:pt idx="1">
                  <c:v>661</c:v>
                </c:pt>
                <c:pt idx="2">
                  <c:v>705</c:v>
                </c:pt>
                <c:pt idx="3">
                  <c:v>1267</c:v>
                </c:pt>
                <c:pt idx="4">
                  <c:v>1726</c:v>
                </c:pt>
              </c:numCache>
            </c:numRef>
          </c:val>
        </c:ser>
        <c:ser>
          <c:idx val="1"/>
          <c:order val="2"/>
          <c:tx>
            <c:strRef>
              <c:f>Orka!$F$109</c:f>
              <c:strCache>
                <c:ptCount val="1"/>
                <c:pt idx="0">
                  <c:v>2011 (m3)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Orka!$C$110:$C$114</c:f>
              <c:strCache>
                <c:ptCount val="5"/>
                <c:pt idx="0">
                  <c:v>3. hæð</c:v>
                </c:pt>
                <c:pt idx="1">
                  <c:v>4. hæð</c:v>
                </c:pt>
                <c:pt idx="2">
                  <c:v>5. hæð </c:v>
                </c:pt>
                <c:pt idx="3">
                  <c:v>Sameign og kjallari</c:v>
                </c:pt>
                <c:pt idx="4">
                  <c:v>Snjóbræðsla</c:v>
                </c:pt>
              </c:strCache>
            </c:strRef>
          </c:cat>
          <c:val>
            <c:numRef>
              <c:f>Orka!$F$110:$F$114</c:f>
              <c:numCache>
                <c:formatCode>General</c:formatCode>
                <c:ptCount val="5"/>
                <c:pt idx="0">
                  <c:v>1017</c:v>
                </c:pt>
                <c:pt idx="1">
                  <c:v>876</c:v>
                </c:pt>
                <c:pt idx="2">
                  <c:v>656</c:v>
                </c:pt>
                <c:pt idx="3">
                  <c:v>2081</c:v>
                </c:pt>
                <c:pt idx="4">
                  <c:v>4851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1601152"/>
        <c:axId val="71602944"/>
      </c:barChart>
      <c:catAx>
        <c:axId val="71601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71602944"/>
        <c:crosses val="autoZero"/>
        <c:auto val="1"/>
        <c:lblAlgn val="ctr"/>
        <c:lblOffset val="100"/>
        <c:noMultiLvlLbl val="0"/>
      </c:catAx>
      <c:valAx>
        <c:axId val="71602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1601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Úrgangsflokkar árin 2010 og 2011</a:t>
            </a:r>
          </a:p>
        </c:rich>
      </c:tx>
      <c:layout>
        <c:manualLayout>
          <c:xMode val="edge"/>
          <c:yMode val="edge"/>
          <c:x val="0.29844444444444601"/>
          <c:y val="9.1205211726384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83621222739828"/>
          <c:y val="0.23575191269410203"/>
          <c:w val="0.61203281526982145"/>
          <c:h val="0.62437884652046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Úrgangur!$Q$24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88651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Úrgangur!$P$25:$P$29</c:f>
              <c:strCache>
                <c:ptCount val="5"/>
                <c:pt idx="0">
                  <c:v>Spilliefni, eyðing</c:v>
                </c:pt>
                <c:pt idx="1">
                  <c:v>Óflokkaður úrgangur, förgun</c:v>
                </c:pt>
                <c:pt idx="2">
                  <c:v>Gæðapappír, endurvinnsla</c:v>
                </c:pt>
                <c:pt idx="3">
                  <c:v>Lífrænt efni, til jarðgerðar</c:v>
                </c:pt>
                <c:pt idx="4">
                  <c:v>Græna tunnan, endurvinnsla</c:v>
                </c:pt>
              </c:strCache>
            </c:strRef>
          </c:cat>
          <c:val>
            <c:numRef>
              <c:f>Úrgangur!$Q$25:$Q$29</c:f>
              <c:numCache>
                <c:formatCode>#,##0</c:formatCode>
                <c:ptCount val="5"/>
                <c:pt idx="0">
                  <c:v>78</c:v>
                </c:pt>
                <c:pt idx="1">
                  <c:v>181.29999999999998</c:v>
                </c:pt>
                <c:pt idx="2">
                  <c:v>990</c:v>
                </c:pt>
                <c:pt idx="3">
                  <c:v>2435</c:v>
                </c:pt>
                <c:pt idx="4">
                  <c:v>2700</c:v>
                </c:pt>
              </c:numCache>
            </c:numRef>
          </c:val>
        </c:ser>
        <c:ser>
          <c:idx val="1"/>
          <c:order val="1"/>
          <c:tx>
            <c:strRef>
              <c:f>Úrgangur!$R$24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82C2B1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Úrgangur!$P$25:$P$29</c:f>
              <c:strCache>
                <c:ptCount val="5"/>
                <c:pt idx="0">
                  <c:v>Spilliefni, eyðing</c:v>
                </c:pt>
                <c:pt idx="1">
                  <c:v>Óflokkaður úrgangur, förgun</c:v>
                </c:pt>
                <c:pt idx="2">
                  <c:v>Gæðapappír, endurvinnsla</c:v>
                </c:pt>
                <c:pt idx="3">
                  <c:v>Lífrænt efni, til jarðgerðar</c:v>
                </c:pt>
                <c:pt idx="4">
                  <c:v>Græna tunnan, endurvinnsla</c:v>
                </c:pt>
              </c:strCache>
            </c:strRef>
          </c:cat>
          <c:val>
            <c:numRef>
              <c:f>Úrgangur!$R$25:$R$29</c:f>
              <c:numCache>
                <c:formatCode>General</c:formatCode>
                <c:ptCount val="5"/>
                <c:pt idx="0" formatCode="#,##0">
                  <c:v>16</c:v>
                </c:pt>
                <c:pt idx="1">
                  <c:v>546</c:v>
                </c:pt>
                <c:pt idx="2" formatCode="#,##0">
                  <c:v>700</c:v>
                </c:pt>
                <c:pt idx="3" formatCode="#,##0">
                  <c:v>2260</c:v>
                </c:pt>
                <c:pt idx="4" formatCode="#,##0">
                  <c:v>2160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53792"/>
        <c:axId val="71555328"/>
      </c:barChart>
      <c:catAx>
        <c:axId val="71553792"/>
        <c:scaling>
          <c:orientation val="minMax"/>
        </c:scaling>
        <c:delete val="0"/>
        <c:axPos val="l"/>
        <c:majorTickMark val="out"/>
        <c:minorTickMark val="none"/>
        <c:tickLblPos val="nextTo"/>
        <c:crossAx val="71555328"/>
        <c:crosses val="autoZero"/>
        <c:auto val="1"/>
        <c:lblAlgn val="ctr"/>
        <c:lblOffset val="100"/>
        <c:noMultiLvlLbl val="0"/>
      </c:catAx>
      <c:valAx>
        <c:axId val="7155532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71553792"/>
        <c:crosses val="autoZero"/>
        <c:crossBetween val="between"/>
      </c:valAx>
      <c:spPr>
        <a:noFill/>
        <a:ln>
          <a:solidFill>
            <a:schemeClr val="tx2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8575489248239572"/>
          <c:y val="0.56682237327165652"/>
          <c:w val="7.9624974762770043E-2"/>
          <c:h val="0.12643183629314295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5862860892389"/>
          <c:y val="4.3749999999999997E-2"/>
          <c:w val="0.62083333333333335"/>
          <c:h val="0.93125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Árið 2010</c:v>
                </c:pt>
              </c:strCache>
            </c:strRef>
          </c:tx>
          <c:explosion val="24"/>
          <c:cat>
            <c:strRef>
              <c:f>Sheet1!$A$2:$A$3</c:f>
              <c:strCache>
                <c:ptCount val="2"/>
                <c:pt idx="0">
                  <c:v>Urðun</c:v>
                </c:pt>
                <c:pt idx="1">
                  <c:v>Endurvinnsla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0.06242</cdr:y>
    </cdr:from>
    <cdr:to>
      <cdr:x>0.50909</cdr:x>
      <cdr:y>0.26333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68275"/>
          <a:ext cx="2016224" cy="541623"/>
        </a:xfrm>
        <a:custGeom xmlns:a="http://schemas.openxmlformats.org/drawingml/2006/main">
          <a:avLst/>
          <a:gdLst>
            <a:gd name="connsiteX0" fmla="*/ 0 w 914400"/>
            <a:gd name="connsiteY0" fmla="*/ 0 h 914400"/>
            <a:gd name="connsiteX1" fmla="*/ 914400 w 914400"/>
            <a:gd name="connsiteY1" fmla="*/ 0 h 914400"/>
            <a:gd name="connsiteX2" fmla="*/ 914400 w 914400"/>
            <a:gd name="connsiteY2" fmla="*/ 914400 h 914400"/>
            <a:gd name="connsiteX3" fmla="*/ 0 w 914400"/>
            <a:gd name="connsiteY3" fmla="*/ 914400 h 914400"/>
            <a:gd name="connsiteX4" fmla="*/ 0 w 914400"/>
            <a:gd name="connsiteY4" fmla="*/ 0 h 914400"/>
            <a:gd name="connsiteX0" fmla="*/ 0 w 1663700"/>
            <a:gd name="connsiteY0" fmla="*/ 0 h 914400"/>
            <a:gd name="connsiteX1" fmla="*/ 914400 w 1663700"/>
            <a:gd name="connsiteY1" fmla="*/ 0 h 914400"/>
            <a:gd name="connsiteX2" fmla="*/ 1663700 w 1663700"/>
            <a:gd name="connsiteY2" fmla="*/ 25400 h 914400"/>
            <a:gd name="connsiteX3" fmla="*/ 0 w 1663700"/>
            <a:gd name="connsiteY3" fmla="*/ 914400 h 914400"/>
            <a:gd name="connsiteX4" fmla="*/ 0 w 1663700"/>
            <a:gd name="connsiteY4" fmla="*/ 0 h 914400"/>
            <a:gd name="connsiteX0" fmla="*/ 0 w 1663700"/>
            <a:gd name="connsiteY0" fmla="*/ 203200 h 1117600"/>
            <a:gd name="connsiteX1" fmla="*/ 431800 w 1663700"/>
            <a:gd name="connsiteY1" fmla="*/ 0 h 1117600"/>
            <a:gd name="connsiteX2" fmla="*/ 1663700 w 1663700"/>
            <a:gd name="connsiteY2" fmla="*/ 228600 h 1117600"/>
            <a:gd name="connsiteX3" fmla="*/ 0 w 1663700"/>
            <a:gd name="connsiteY3" fmla="*/ 1117600 h 1117600"/>
            <a:gd name="connsiteX4" fmla="*/ 0 w 1663700"/>
            <a:gd name="connsiteY4" fmla="*/ 203200 h 1117600"/>
            <a:gd name="connsiteX0" fmla="*/ 0 w 1663700"/>
            <a:gd name="connsiteY0" fmla="*/ 203200 h 774700"/>
            <a:gd name="connsiteX1" fmla="*/ 431800 w 1663700"/>
            <a:gd name="connsiteY1" fmla="*/ 0 h 774700"/>
            <a:gd name="connsiteX2" fmla="*/ 1663700 w 1663700"/>
            <a:gd name="connsiteY2" fmla="*/ 228600 h 774700"/>
            <a:gd name="connsiteX3" fmla="*/ 558800 w 1663700"/>
            <a:gd name="connsiteY3" fmla="*/ 774700 h 774700"/>
            <a:gd name="connsiteX4" fmla="*/ 0 w 1663700"/>
            <a:gd name="connsiteY4" fmla="*/ 203200 h 774700"/>
            <a:gd name="connsiteX0" fmla="*/ 80377 w 1744077"/>
            <a:gd name="connsiteY0" fmla="*/ 244996 h 816496"/>
            <a:gd name="connsiteX1" fmla="*/ 1597 w 1744077"/>
            <a:gd name="connsiteY1" fmla="*/ 0 h 816496"/>
            <a:gd name="connsiteX2" fmla="*/ 512177 w 1744077"/>
            <a:gd name="connsiteY2" fmla="*/ 41796 h 816496"/>
            <a:gd name="connsiteX3" fmla="*/ 1744077 w 1744077"/>
            <a:gd name="connsiteY3" fmla="*/ 270396 h 816496"/>
            <a:gd name="connsiteX4" fmla="*/ 639177 w 1744077"/>
            <a:gd name="connsiteY4" fmla="*/ 816496 h 816496"/>
            <a:gd name="connsiteX5" fmla="*/ 80377 w 1744077"/>
            <a:gd name="connsiteY5" fmla="*/ 244996 h 81649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744077" h="816496">
              <a:moveTo>
                <a:pt x="80377" y="244996"/>
              </a:moveTo>
              <a:cubicBezTo>
                <a:pt x="96450" y="243764"/>
                <a:pt x="-14476" y="1232"/>
                <a:pt x="1597" y="0"/>
              </a:cubicBezTo>
              <a:lnTo>
                <a:pt x="512177" y="41796"/>
              </a:lnTo>
              <a:lnTo>
                <a:pt x="1744077" y="270396"/>
              </a:lnTo>
              <a:lnTo>
                <a:pt x="639177" y="816496"/>
              </a:lnTo>
              <a:lnTo>
                <a:pt x="80377" y="244996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400" b="1" dirty="0" smtClean="0">
              <a:latin typeface="Arial" pitchFamily="34" charset="0"/>
              <a:cs typeface="Arial" pitchFamily="34" charset="0"/>
            </a:rPr>
            <a:t>Endurvinnsla </a:t>
          </a:r>
        </a:p>
        <a:p xmlns:a="http://schemas.openxmlformats.org/drawingml/2006/main">
          <a:r>
            <a:rPr lang="is-IS" sz="1400" b="1" dirty="0" smtClean="0">
              <a:latin typeface="Arial" pitchFamily="34" charset="0"/>
              <a:cs typeface="Arial" pitchFamily="34" charset="0"/>
            </a:rPr>
            <a:t>39%</a:t>
          </a:r>
          <a:endParaRPr lang="is-IS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0.7273</cdr:x>
      <cdr:y>0.19474</cdr:y>
    </cdr:from>
    <cdr:to>
      <cdr:x>0.8773</cdr:x>
      <cdr:y>0.41974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3614" y="791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400" b="1" dirty="0" smtClean="0">
              <a:latin typeface="Arial" pitchFamily="34" charset="0"/>
              <a:cs typeface="Arial" pitchFamily="34" charset="0"/>
            </a:rPr>
            <a:t>Urðun 61%</a:t>
          </a:r>
          <a:endParaRPr lang="is-IS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21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21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DD548EB7-505A-4143-8BC5-B2C6789EB4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0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21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7" y="4710549"/>
            <a:ext cx="4981767" cy="4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21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0D4D1C11-CC54-4AD0-8FE9-A5445E3857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1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6" charset="-128"/>
        <a:cs typeface="ヒラギノ角ゴ Pro W3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61DCB-637B-40C0-8A2A-2AC45DC4EC9E}" type="slidenum">
              <a:rPr lang="en-US"/>
              <a:pPr/>
              <a:t>20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AF064-92D1-4363-AE73-03F9FC957DCB}" type="slidenum">
              <a:rPr lang="en-US"/>
              <a:pPr/>
              <a:t>21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0136" y="743824"/>
            <a:ext cx="5054228" cy="3719116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3BF06-AF29-4647-8F7C-B2AB3B0D2729}" type="slidenum">
              <a:rPr lang="en-US"/>
              <a:pPr/>
              <a:t>22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B8371-F296-4C5D-A083-D0445075ACFB}" type="slidenum">
              <a:rPr lang="en-US"/>
              <a:pPr/>
              <a:t>23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0136" y="743824"/>
            <a:ext cx="5054228" cy="3719116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458D9-C35B-4D36-82AE-8532CB3F3F21}" type="slidenum">
              <a:rPr lang="en-US"/>
              <a:pPr/>
              <a:t>24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0136" y="743824"/>
            <a:ext cx="5054228" cy="3719116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07360-B99D-4E1D-930D-ACFD785227B4}" type="slidenum">
              <a:rPr lang="en-US"/>
              <a:pPr/>
              <a:t>25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1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0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2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0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4D8D4-1D31-48CB-8DC7-B30DF07443D1}" type="slidenum">
              <a:rPr lang="en-US"/>
              <a:pPr/>
              <a:t>17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1FE78-130E-4B3B-A35B-E37241B22A7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6175" cy="37179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6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DD48B-A09D-4257-AA19-B85A6D3EE5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is-IS" smtClean="0"/>
              <a:t> </a:t>
            </a:r>
            <a:endParaRPr lang="is-I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81763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s-IS" smtClean="0"/>
              <a:t>(c) SORPA 2012</a:t>
            </a:r>
            <a:endParaRPr lang="is-I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C2F213-AE9C-4149-940F-CEE87B083640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7389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1"/>
            <a:ext cx="5111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489"/>
            <a:ext cx="3008313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7858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undi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32"/>
            <a:ext cx="7772400" cy="8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6215082"/>
            <a:ext cx="161924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6" charset="-128"/>
          <a:cs typeface="Verdan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6" charset="-128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Documents and Settings\elva\Local Settings\Temporary Internet Files\Content.IE5\KZ4K4CGM\MP9004469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823" y="1772816"/>
            <a:ext cx="9179823" cy="612466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908719"/>
          </a:xfrm>
        </p:spPr>
        <p:txBody>
          <a:bodyPr/>
          <a:lstStyle/>
          <a:p>
            <a:r>
              <a:rPr lang="is-IS" b="1" dirty="0" smtClean="0">
                <a:solidFill>
                  <a:schemeClr val="accent2"/>
                </a:solidFill>
                <a:latin typeface="Calibri" pitchFamily="34" charset="0"/>
              </a:rPr>
              <a:t>Svanir í sátt við umhverfið</a:t>
            </a:r>
            <a:br>
              <a:rPr lang="is-IS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is-IS" sz="2800" b="1" dirty="0" smtClean="0">
                <a:solidFill>
                  <a:schemeClr val="accent2"/>
                </a:solidFill>
                <a:latin typeface="Calibri" pitchFamily="34" charset="0"/>
              </a:rPr>
              <a:t>Af hverju flokkum við </a:t>
            </a:r>
            <a:r>
              <a:rPr lang="is-IS" sz="2800" b="1" dirty="0" err="1" smtClean="0">
                <a:solidFill>
                  <a:schemeClr val="accent2"/>
                </a:solidFill>
                <a:latin typeface="Calibri" pitchFamily="34" charset="0"/>
              </a:rPr>
              <a:t>úrgang</a:t>
            </a:r>
            <a:r>
              <a:rPr lang="is-IS" sz="2800" b="1" dirty="0" smtClean="0">
                <a:solidFill>
                  <a:schemeClr val="accent2"/>
                </a:solidFill>
                <a:latin typeface="Calibri" pitchFamily="34" charset="0"/>
              </a:rPr>
              <a:t>?</a:t>
            </a:r>
            <a:endParaRPr lang="en-U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5" name="Picture 1" descr="Umhverfisstofnun 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rgbClr val="0083CA"/>
                </a:solidFill>
              </a:rPr>
              <a:t>Lykiltölur </a:t>
            </a:r>
            <a:r>
              <a:rPr lang="is-IS" dirty="0" smtClean="0">
                <a:solidFill>
                  <a:srgbClr val="0083CA"/>
                </a:solidFill>
              </a:rPr>
              <a:t>– úrgangur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pPr marL="0" indent="0" algn="ctr">
              <a:buNone/>
            </a:pPr>
            <a:r>
              <a:rPr lang="is-IS" b="1" dirty="0" smtClean="0"/>
              <a:t>Af hverju flokkum við </a:t>
            </a:r>
            <a:r>
              <a:rPr lang="is-IS" b="1" dirty="0" err="1" smtClean="0"/>
              <a:t>úrgang</a:t>
            </a:r>
            <a:r>
              <a:rPr lang="is-IS" b="1" dirty="0" smtClean="0"/>
              <a:t>?</a:t>
            </a:r>
            <a:endParaRPr lang="is-I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564904"/>
          <a:ext cx="8136903" cy="1447800"/>
        </p:xfrm>
        <a:graphic>
          <a:graphicData uri="http://schemas.openxmlformats.org/drawingml/2006/table">
            <a:tbl>
              <a:tblPr/>
              <a:tblGrid>
                <a:gridCol w="3399665"/>
                <a:gridCol w="1058912"/>
                <a:gridCol w="1003180"/>
                <a:gridCol w="1300418"/>
                <a:gridCol w="1374728"/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Úrgangur: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Stöðugildi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kg/stöðugildi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Flokkaður úrgangur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Óflokkaður úrgangur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Samtals: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Hlutfall úrgangs sem er óflokkaður: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línur og merki umsjónaraðili svansins st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mooreequipment.com.au/assets/images/products/large/60L%20waste%20bin1.jpg"/>
          <p:cNvPicPr>
            <a:picLocks noChangeAspect="1" noChangeArrowheads="1"/>
          </p:cNvPicPr>
          <p:nvPr/>
        </p:nvPicPr>
        <p:blipFill>
          <a:blip r:embed="rId3" cstate="print"/>
          <a:srcRect r="12553" b="9505"/>
          <a:stretch>
            <a:fillRect/>
          </a:stretch>
        </p:blipFill>
        <p:spPr bwMode="auto">
          <a:xfrm flipH="1">
            <a:off x="7137588" y="4077072"/>
            <a:ext cx="2006412" cy="2088232"/>
          </a:xfrm>
          <a:prstGeom prst="rect">
            <a:avLst/>
          </a:prstGeom>
          <a:noFill/>
        </p:spPr>
      </p:pic>
      <p:pic>
        <p:nvPicPr>
          <p:cNvPr id="7170" name="Picture 2" descr="http://www.timeatwalnutgrove.com/wp-content/uploads/2010/03/hot-dog-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1900659" cy="19006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0558"/>
            <a:ext cx="7198568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Hvað er úrgangur?</a:t>
            </a:r>
            <a:endParaRPr lang="en-U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4114800"/>
          </a:xfrm>
        </p:spPr>
        <p:txBody>
          <a:bodyPr/>
          <a:lstStyle/>
          <a:p>
            <a:r>
              <a:rPr lang="is-IS" dirty="0" smtClean="0"/>
              <a:t>Úrgangur er efni sem er á röngum stað</a:t>
            </a:r>
            <a:endParaRPr lang="is-IS" sz="1800" i="1" dirty="0" smtClean="0"/>
          </a:p>
          <a:p>
            <a:endParaRPr lang="is-IS" dirty="0" smtClean="0"/>
          </a:p>
          <a:p>
            <a:r>
              <a:rPr lang="is-IS" dirty="0" smtClean="0"/>
              <a:t>Neyslumenningin stýrir gildismati </a:t>
            </a:r>
          </a:p>
          <a:p>
            <a:pPr lvl="1"/>
            <a:r>
              <a:rPr lang="is-IS" dirty="0" smtClean="0"/>
              <a:t>pylsa í ruslafötu, matur eða rusl?</a:t>
            </a:r>
          </a:p>
          <a:p>
            <a:pPr lvl="1"/>
            <a:r>
              <a:rPr lang="is-IS" dirty="0" smtClean="0"/>
              <a:t>hvað með timbur, málma, pappír?</a:t>
            </a:r>
          </a:p>
          <a:p>
            <a:pPr lvl="1"/>
            <a:endParaRPr lang="is-IS" dirty="0" smtClean="0"/>
          </a:p>
          <a:p>
            <a:endParaRPr lang="is-IS" i="1" dirty="0" smtClean="0"/>
          </a:p>
          <a:p>
            <a:pPr lvl="1">
              <a:buNone/>
            </a:pPr>
            <a:endParaRPr lang="is-IS" dirty="0" smtClean="0"/>
          </a:p>
          <a:p>
            <a:pPr lvl="1">
              <a:buNone/>
            </a:pPr>
            <a:endParaRPr lang="is-IS" dirty="0" smtClean="0"/>
          </a:p>
        </p:txBody>
      </p:sp>
      <p:pic>
        <p:nvPicPr>
          <p:cNvPr id="7" name="Picture 6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Afgangs hráefni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Neysla veldur úrgangi</a:t>
            </a:r>
          </a:p>
          <a:p>
            <a:r>
              <a:rPr lang="is-IS" dirty="0" smtClean="0"/>
              <a:t>Kalt mat:</a:t>
            </a:r>
          </a:p>
          <a:p>
            <a:pPr lvl="1"/>
            <a:r>
              <a:rPr lang="is-IS" dirty="0" smtClean="0"/>
              <a:t>Úrgangur = afgangs hráefni</a:t>
            </a:r>
          </a:p>
          <a:p>
            <a:pPr lvl="1"/>
            <a:r>
              <a:rPr lang="is-IS" dirty="0" smtClean="0"/>
              <a:t>Hráefni í notkun = verðmæti</a:t>
            </a:r>
          </a:p>
          <a:p>
            <a:pPr lvl="1"/>
            <a:r>
              <a:rPr lang="is-IS" dirty="0" smtClean="0"/>
              <a:t>Hráefni sem úrgangur = mengun</a:t>
            </a:r>
          </a:p>
          <a:p>
            <a:endParaRPr lang="is-IS" dirty="0"/>
          </a:p>
        </p:txBody>
      </p:sp>
      <p:pic>
        <p:nvPicPr>
          <p:cNvPr id="1026" name="Picture 2" descr="http://www.apartmenttherapy.com/uimages/ny/5-8-timber-stool-3.jpg"/>
          <p:cNvPicPr>
            <a:picLocks noChangeAspect="1" noChangeArrowheads="1"/>
          </p:cNvPicPr>
          <p:nvPr/>
        </p:nvPicPr>
        <p:blipFill>
          <a:blip r:embed="rId2" cstate="print"/>
          <a:srcRect r="10791" b="17138"/>
          <a:stretch>
            <a:fillRect/>
          </a:stretch>
        </p:blipFill>
        <p:spPr bwMode="auto">
          <a:xfrm>
            <a:off x="251520" y="4725144"/>
            <a:ext cx="1237896" cy="1368152"/>
          </a:xfrm>
          <a:prstGeom prst="rect">
            <a:avLst/>
          </a:prstGeom>
          <a:noFill/>
        </p:spPr>
      </p:pic>
      <p:pic>
        <p:nvPicPr>
          <p:cNvPr id="1028" name="Picture 4" descr="http://www.dreamstime.com/high-contrast-brushed-aluminum-thumb653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1368152" cy="1368152"/>
          </a:xfrm>
          <a:prstGeom prst="rect">
            <a:avLst/>
          </a:prstGeom>
          <a:noFill/>
        </p:spPr>
      </p:pic>
      <p:pic>
        <p:nvPicPr>
          <p:cNvPr id="1030" name="Picture 6" descr="http://media.smashingmagazine.com/cdn_smash/images/freebies-part2/paper-hi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25145"/>
            <a:ext cx="1800200" cy="1372652"/>
          </a:xfrm>
          <a:prstGeom prst="rect">
            <a:avLst/>
          </a:prstGeom>
          <a:noFill/>
        </p:spPr>
      </p:pic>
      <p:pic>
        <p:nvPicPr>
          <p:cNvPr id="1034" name="Picture 10" descr="http://www.chelmsford.gov.uk/media/image/5/9/lots_of_plastic_bottles_(o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25145"/>
            <a:ext cx="1719316" cy="1368151"/>
          </a:xfrm>
          <a:prstGeom prst="rect">
            <a:avLst/>
          </a:prstGeom>
          <a:noFill/>
        </p:spPr>
      </p:pic>
      <p:pic>
        <p:nvPicPr>
          <p:cNvPr id="1038" name="Picture 14" descr="http://www.vinniesblog.com/wp-content/uploads/2008/07/petrol-price.jpg"/>
          <p:cNvPicPr>
            <a:picLocks noChangeAspect="1" noChangeArrowheads="1"/>
          </p:cNvPicPr>
          <p:nvPr/>
        </p:nvPicPr>
        <p:blipFill>
          <a:blip r:embed="rId6" cstate="print"/>
          <a:srcRect l="31229" r="6314"/>
          <a:stretch>
            <a:fillRect/>
          </a:stretch>
        </p:blipFill>
        <p:spPr bwMode="auto">
          <a:xfrm>
            <a:off x="7236296" y="4725144"/>
            <a:ext cx="1620688" cy="1365973"/>
          </a:xfrm>
          <a:prstGeom prst="rect">
            <a:avLst/>
          </a:prstGeom>
          <a:noFill/>
        </p:spPr>
      </p:pic>
      <p:pic>
        <p:nvPicPr>
          <p:cNvPr id="9" name="Picture 1" descr="Umhverfisstofnun 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elva\Local Settings\Temporary Internet Files\Content.IE5\WH6ROLQ3\MP9003141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8497">
            <a:off x="4213090" y="3200795"/>
            <a:ext cx="685149" cy="17567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57232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  <a:latin typeface="Calibri" pitchFamily="34" charset="0"/>
              </a:rPr>
              <a:t>Neysla hefur áhrif á umhverfið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648072"/>
          </a:xfrm>
        </p:spPr>
        <p:txBody>
          <a:bodyPr/>
          <a:lstStyle/>
          <a:p>
            <a:pPr>
              <a:buNone/>
            </a:pPr>
            <a:endParaRPr lang="is-IS" i="1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1028" name="Picture 4" descr="C:\Documents and Settings\elva\Local Settings\Temporary Internet Files\Content.IE5\G16JG5I3\MP9003163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7079" y="3068960"/>
            <a:ext cx="2628889" cy="1892800"/>
          </a:xfrm>
          <a:prstGeom prst="rect">
            <a:avLst/>
          </a:prstGeom>
          <a:noFill/>
        </p:spPr>
      </p:pic>
      <p:pic>
        <p:nvPicPr>
          <p:cNvPr id="1029" name="Picture 5" descr="C:\Documents and Settings\elva\Local Settings\Temporary Internet Files\Content.IE5\QH4PQNJ5\MC90044180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429000"/>
            <a:ext cx="1011560" cy="10115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3861048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1,5 kg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3861048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75 kg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386104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1.500 kg</a:t>
            </a:r>
            <a:endParaRPr lang="is-IS" dirty="0"/>
          </a:p>
        </p:txBody>
      </p:sp>
      <p:pic>
        <p:nvPicPr>
          <p:cNvPr id="13" name="Picture 12" descr="ist1_4749949-pollution.jpg"/>
          <p:cNvPicPr>
            <a:picLocks noChangeAspect="1"/>
          </p:cNvPicPr>
          <p:nvPr/>
        </p:nvPicPr>
        <p:blipFill>
          <a:blip r:embed="rId5" cstate="print"/>
          <a:srcRect t="18706"/>
          <a:stretch>
            <a:fillRect/>
          </a:stretch>
        </p:blipFill>
        <p:spPr>
          <a:xfrm>
            <a:off x="3779912" y="1844824"/>
            <a:ext cx="1177589" cy="1251706"/>
          </a:xfrm>
          <a:prstGeom prst="rect">
            <a:avLst/>
          </a:prstGeom>
        </p:spPr>
      </p:pic>
      <p:pic>
        <p:nvPicPr>
          <p:cNvPr id="14" name="Picture 13" descr="ist1_3709892-yet-more-landfill.jpg"/>
          <p:cNvPicPr>
            <a:picLocks noChangeAspect="1"/>
          </p:cNvPicPr>
          <p:nvPr/>
        </p:nvPicPr>
        <p:blipFill>
          <a:blip r:embed="rId6" cstate="print"/>
          <a:srcRect r="13333"/>
          <a:stretch>
            <a:fillRect/>
          </a:stretch>
        </p:blipFill>
        <p:spPr>
          <a:xfrm>
            <a:off x="1331640" y="1844824"/>
            <a:ext cx="1872208" cy="1243985"/>
          </a:xfrm>
          <a:prstGeom prst="rect">
            <a:avLst/>
          </a:prstGeom>
        </p:spPr>
      </p:pic>
      <p:pic>
        <p:nvPicPr>
          <p:cNvPr id="15" name="Picture 14" descr="ist1_3146730-traffic-j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1923811"/>
            <a:ext cx="2016225" cy="114514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67544" y="5085184"/>
            <a:ext cx="7772400" cy="8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ヒラギノ角ゴ Pro W3" pitchFamily="-106" charset="-128"/>
                <a:cs typeface="Verdana"/>
              </a:rPr>
              <a:t>Vöruval er úrgangsval</a:t>
            </a:r>
          </a:p>
        </p:txBody>
      </p:sp>
      <p:pic>
        <p:nvPicPr>
          <p:cNvPr id="17" name="Picture 16" descr="línur og merki umsjónaraðili svansins sto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Picture 26" descr="http://carissued.com/wp-content/uploads/2011/08/Budget-Truck-Rental-coup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1859493" cy="1518023"/>
          </a:xfrm>
          <a:prstGeom prst="rect">
            <a:avLst/>
          </a:prstGeom>
          <a:noFill/>
        </p:spPr>
      </p:pic>
      <p:pic>
        <p:nvPicPr>
          <p:cNvPr id="5144" name="Picture 24" descr="http://t3.gstatic.com/images?q=tbn:ANd9GcSi9jFFz7VY2PUgHu3ogF7SgLySmzVknRsLgHToJ7Os8kEFtSuSe9JtYnHX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25144"/>
            <a:ext cx="2533650" cy="1809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  <a:latin typeface="Calibri" pitchFamily="34" charset="0"/>
              </a:rPr>
              <a:t>Endurnota og</a:t>
            </a:r>
            <a:br>
              <a:rPr lang="is-IS" dirty="0" smtClean="0">
                <a:solidFill>
                  <a:srgbClr val="0083CA"/>
                </a:solidFill>
                <a:latin typeface="Calibri" pitchFamily="34" charset="0"/>
              </a:rPr>
            </a:br>
            <a:r>
              <a:rPr lang="is-IS" dirty="0" smtClean="0">
                <a:solidFill>
                  <a:srgbClr val="0083CA"/>
                </a:solidFill>
                <a:latin typeface="Calibri" pitchFamily="34" charset="0"/>
              </a:rPr>
              <a:t>endurvinna -</a:t>
            </a:r>
            <a:br>
              <a:rPr lang="is-IS" dirty="0" smtClean="0">
                <a:solidFill>
                  <a:srgbClr val="0083CA"/>
                </a:solidFill>
                <a:latin typeface="Calibri" pitchFamily="34" charset="0"/>
              </a:rPr>
            </a:br>
            <a:r>
              <a:rPr lang="is-IS" dirty="0" smtClean="0">
                <a:solidFill>
                  <a:srgbClr val="0083CA"/>
                </a:solidFill>
                <a:latin typeface="Calibri" pitchFamily="34" charset="0"/>
              </a:rPr>
              <a:t>Meiri fyrirhöfn?</a:t>
            </a:r>
            <a:endParaRPr lang="is-IS" dirty="0">
              <a:solidFill>
                <a:srgbClr val="0083CA"/>
              </a:solidFill>
              <a:latin typeface="Calibri" pitchFamily="34" charset="0"/>
            </a:endParaRPr>
          </a:p>
        </p:txBody>
      </p:sp>
      <p:pic>
        <p:nvPicPr>
          <p:cNvPr id="5122" name="Picture 2" descr="https://encrypted-tbn3.google.com/images?q=tbn:ANd9GcRrg3EXx2FOs8iAaG_fW9K39w1bXi8Wg_CAHPP1AX7s1ed0Gf70"/>
          <p:cNvPicPr>
            <a:picLocks noChangeAspect="1" noChangeArrowheads="1"/>
          </p:cNvPicPr>
          <p:nvPr/>
        </p:nvPicPr>
        <p:blipFill>
          <a:blip r:embed="rId4" cstate="print"/>
          <a:srcRect l="15675" t="8019" r="11312" b="7929"/>
          <a:stretch>
            <a:fillRect/>
          </a:stretch>
        </p:blipFill>
        <p:spPr bwMode="auto">
          <a:xfrm rot="2629553">
            <a:off x="1040125" y="434352"/>
            <a:ext cx="1216442" cy="1400358"/>
          </a:xfrm>
          <a:prstGeom prst="rect">
            <a:avLst/>
          </a:prstGeom>
          <a:noFill/>
        </p:spPr>
      </p:pic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DEAQEDASIAAhEBAxEB/8QAGwABAQEBAQEBAQAAAAAAAAAAAAYFBAMBAgf/xAA3EAEAAQMCAwYEAwYHAAAAAAAAAQIDBAUREiExBhNBYXHBgZGhsRRj0RUiQlFS8SM1Q3OCkuH/xAAUAQEAAAAAAAAAAAAAAAAAAAAA/8QAFBEBAAAAAAAAAAAAAAAAAAAAAP/aAAwDAQACEQMRAD8A/uIAAAAAAAAAAAAAAAAAAAAAAAAAAAAAAAAAAAAAAAAAAAAAAAAMXWtbjCq7ixw1X/GZ5xR/6DaEFidrNRo1PuLk28i31qpmmKZiPKY9/ot8W/Rk2KL1uZmiuN43jaY9QewAAAAAAAAAAAAAAAAAAAAAAAAAAAAAOPVcynBwbt+etMbUx/OqeiAt11Xr013KpqqqneZnrMqDtvkztj40T4zXMfSPdP4kfvQDO7O2+LOyJq5zTEc/jK+0G/3eRXjzypriaoj+VUdfnH2QvZaN8vM38Ip91JYyvw+t2LcztvFNzfy4uGfpUC0HyOj6AAAAAAAAAAAAAAAAAAAAAAAAAAAACD7U3O81W7z5UTTRHy3cuHTPV7do+L9t5FNXKOKJj/rD2021FcwDF0HhxtRz+8naJ2imI5zVO88oiOcz5OrUsbNo1bCycqjuproqm3amf3qIjpxbeMzz2UPZbGpt6rqNXDG8VRETtz5y0O0GnRmRYvRMRXbq4Yif4oqnbb6g2YCAAAAAAAAAAAAAAAAAAAAAAAAAAAAAEr2v06ua6c61TvTw8N3b+HbpPpz2+TM03I7udqusLyYiqJiYiYnrEpfXdGoxqfxOJHBRNURXbjpTv0mPj4fIHloeqWLWtZNq5MxN+aaado35+ajpq/FX4qiP8G1O8Vf11eXlH39GB2c0bGu1V5mRb47lNXDTEz5b77fFUxEUxEREREdIgH0AAAAAAAAAAAAAAAAAAAAAAAAAAAAAByarTFeDdiY322n6w63Lqk8OBeny9wc+iRw2L8R4Xp+0NJnaJzsX5/Pq+0NEAAAAAAAAAAAAAAAAAAAAAAAAAAAAAABxaz/lt6N+cxEfWHazteqiMCd523uUxHzB+dCnfFvT+fV7NNl6BzxLv+9V7NQAAAAAAAAAAAAAAAAAAAAAAAAAAAAAABk9oqtsW1T/AFXafDzhrMTtJM7YseE3Ovpz9gevZyd8W9G/S/P2pazF7NVb28ujfpeifnTH6NoAAAAAAAAAAAAAAAAAAAAAAAAAAAAAABOdorlU5+NaiZ4aaJrn15x7qNKarc77WL8RO8W6Ip+M/wBgdXZmrbKy6J8aaKvrVH6KFL6DX3erxTPS5Zqj4xMT+qoAAAAAAAAAAAAAAAAAAAAAAAAAAAAAAARmNM37+Xfn/UvTt6f33V2VVNGPdqjfeKJnl6JfTrcU4lO0dZn7yBiT3Wp4lz82KZ/5RNPvCtR+VvbjjjrRMVR8JifZYAAAAAAAAAAAAAAAAAAAAAAAAAAAAAAA/F2iLluqirpVTMT8UziRNqm5jXI4btmqYqp8pmZifSY+ypc+ThY+TVTVftU1VUxtFUbxVHxjmCcuWZyLtOPRzquTt6R4z8IVUPHHxLGNv3NummZ6z1mfWZ5y9w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3500" y="-665163"/>
            <a:ext cx="180022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5126" name="AutoShape 6" descr="data:image/jpeg;base64,/9j/4AAQSkZJRgABAQAAAQABAAD/2wBDAAkGBwgHBgkIBwgKCgkLDRYPDQwMDRsUFRAWIB0iIiAdHx8kKDQsJCYxJx8fLT0tMTU3Ojo6Iys/RD84QzQ5Ojf/2wBDAQoKCg0MDRoPDxo3JR8lNzc3Nzc3Nzc3Nzc3Nzc3Nzc3Nzc3Nzc3Nzc3Nzc3Nzc3Nzc3Nzc3Nzc3Nzc3Nzc3Nzf/wAARCADEAQEDASIAAhEBAxEB/8QAGwABAQEBAQEBAQAAAAAAAAAAAAYFBAMBAgf/xAA3EAEAAQMCAwYEAwYHAAAAAAAAAQIDBAUREiExBhNBYXHBgZGhsRRj0RUiQlFS8SM1Q3OCkuH/xAAUAQEAAAAAAAAAAAAAAAAAAAAA/8QAFBEBAAAAAAAAAAAAAAAAAAAAAP/aAAwDAQACEQMRAD8A/uIAAAAAAAAAAAAAAAAAAAAAAAAAAAAAAAAAAAAAAAAAAAAAAAAMXWtbjCq7ixw1X/GZ5xR/6DaEFidrNRo1PuLk28i31qpmmKZiPKY9/ot8W/Rk2KL1uZmiuN43jaY9QewAAAAAAAAAAAAAAAAAAAAAAAAAAAAAOPVcynBwbt+etMbUx/OqeiAt11Xr013KpqqqneZnrMqDtvkztj40T4zXMfSPdP4kfvQDO7O2+LOyJq5zTEc/jK+0G/3eRXjzypriaoj+VUdfnH2QvZaN8vM38Ip91JYyvw+t2LcztvFNzfy4uGfpUC0HyOj6AAAAAAAAAAAAAAAAAAAAAAAAAAAACD7U3O81W7z5UTTRHy3cuHTPV7do+L9t5FNXKOKJj/rD2021FcwDF0HhxtRz+8naJ2imI5zVO88oiOcz5OrUsbNo1bCycqjuproqm3amf3qIjpxbeMzz2UPZbGpt6rqNXDG8VRETtz5y0O0GnRmRYvRMRXbq4Yif4oqnbb6g2YCAAAAAAAAAAAAAAAAAAAAAAAAAAAAAEr2v06ua6c61TvTw8N3b+HbpPpz2+TM03I7udqusLyYiqJiYiYnrEpfXdGoxqfxOJHBRNURXbjpTv0mPj4fIHloeqWLWtZNq5MxN+aaado35+ajpq/FX4qiP8G1O8Vf11eXlH39GB2c0bGu1V5mRb47lNXDTEz5b77fFUxEUxEREREdIgH0AAAAAAAAAAAAAAAAAAAAAAAAAAAAAByarTFeDdiY322n6w63Lqk8OBeny9wc+iRw2L8R4Xp+0NJnaJzsX5/Pq+0NEAAAAAAAAAAAAAAAAAAAAAAAAAAAAAABxaz/lt6N+cxEfWHazteqiMCd523uUxHzB+dCnfFvT+fV7NNl6BzxLv+9V7NQAAAAAAAAAAAAAAAAAAAAAAAAAAAAAABk9oqtsW1T/AFXafDzhrMTtJM7YseE3Ovpz9gevZyd8W9G/S/P2pazF7NVb28ujfpeifnTH6NoAAAAAAAAAAAAAAAAAAAAAAAAAAAAAABOdorlU5+NaiZ4aaJrn15x7qNKarc77WL8RO8W6Ip+M/wBgdXZmrbKy6J8aaKvrVH6KFL6DX3erxTPS5Zqj4xMT+qoAAAAAAAAAAAAAAAAAAAAAAAAAAAAAAARmNM37+Xfn/UvTt6f33V2VVNGPdqjfeKJnl6JfTrcU4lO0dZn7yBiT3Wp4lz82KZ/5RNPvCtR+VvbjjjrRMVR8JifZYAAAAAAAAAAAAAAAAAAAAAAAAAAAAAAA/F2iLluqirpVTMT8UziRNqm5jXI4btmqYqp8pmZifSY+ypc+ThY+TVTVftU1VUxtFUbxVHxjmCcuWZyLtOPRzquTt6R4z8IVUPHHxLGNv3NummZ6z1mfWZ5y9w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63500" y="-665163"/>
            <a:ext cx="180022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5130" name="AutoShape 10" descr="data:image/jpeg;base64,/9j/4AAQSkZJRgABAQAAAQABAAD/2wCEAAkGBg8QEBAREBAQFBAUEBIUFhAQFBIUEBAQFBAVFBcSEhIXGyYeFxkkGRIVHy8gIycpLCwsFR4xNTAqNSYrLDUBCQoKDAwNFA8PFCkYFBgpKSkpKSkpKSkpKSkpKSkpKSkpKSkpKSkpKSkpKSkpKSkpKSkpKSkpKSkpKSkpKSkpKf/AABEIAMgAyAMBIgACEQEDEQH/xAAbAAEAAgMBAQAAAAAAAAAAAAAABAUCAwYBB//EADYQAAIBAgQEAgkDAwUAAAAAAAABAgMRBCExUQVBYXES0SJSgZGhscHh8DJCcgYT8UNikqKy/8QAFwEBAQEBAAAAAAAAAAAAAAAAAAECA//EABkRAQEBAQEBAAAAAAAAAAAAAAABEQIhMf/aAAwDAQACEQMRAD8A+4gAAAAAAAAAAAAAAAAAAAAAAAAAAAAAAAAAAVvEuLql6KSc7XtyS6lhOVk3srnI4huUpN5tyd/fsa5ms2t8+PV+TS6JIyh/UdVaqLK/wHjgdMjO10GF/qSnLKS8L+BaUq8ZK8Wn8/ccRKBsw+LqU36LfYxeWtduCn4fx+M7KeT+fmW0Jpq6d0YaZAAAAAAAAAAAAAAAAAAAAAAAA1YmLcJJauLt3scvPVvd39jzXzOtOYxeH8Emtnb2ar4P4M3zWajONzCUbG49cbnRlG8Ji4G+ULGPhINDgWHD+LSpu0ruO/P7/nYi+EOBLF112HxMZq8WbTk8Hi5U5XWnNfVdTo8Hi1UV+dvyxzsxtJABAAAAAAAAAAAAAAAAAAAArOMYW68a5K0v43upex59nIszySLPBytvzqZRRvxmE8EmrOyV4veG3eOnaz5M0xOmsYySXM8qYeyutNzKJNwmJivRavF69BqYqrHnhJeIpK/ou8b5M2UcNFxbbz9VWu+xdVA8BKwdSUGmvdv09wt0Mo6masdBTqKSTWjRkQuFTvBr1ZNewmnNoAAAAAAAAAAAAAAAAAAAAAaMXhVUjZ5NO6ktYy3KGdJxbTVmtVyTelns7Ze7kdKRMdgv7iurKa0b0f8Atl0f3WZZUqlQueu+as007NPWL2b22ej96CRtBHtx4RYAZwRrNtNEWJ/Cf9T+b+SLArMFUUZ9Jf8ApIszCgAAAAAAAAAAAAAAAAAAAAAAAIuMwKqZp2mtJZabNc10KipTnTfpxdvWjdx80dCeOKepZcHPwnGWjT7P6amNScVq0u7S+ZcVuF0Z5uEb72VzGHB6C0gi6il/vweSlFvo0I12mXkuF0Ws4R9qIeK4BFq9J+CWzzg+jXlYarVTqqRPw2M0jJ9pcn0ezKBSlTnaStJftecWt0+a/MidTrKS+jFhq+BW4bGOOUruPxXmixjJPNaGR6AAAAAAAAAAAAAAAAAAAAAAAAAAAAAi47ARqxtLXlJaxe6/MznZQnSm4S15PlKO8emnb3HWEXH4CNaNnk07xktYy3XlzLop6OIv3JdDFOPbbfyZUzpyhJwmrSWfSSv+qL2+RKhXvkXBf0a6krr3c0bCip1nF3T/ADruWmGxanlo9t+xkSQAAAAAAAAAAAAAAAAAAAAAAAAAAAAETH8PjVjZ5SWcZrWL8t1zOdlCUJOE1aaWi0a5Si3y+R1pE4hw+NaNnlJfpmtYv6p81zLKKOnU3JEZkOUJQk4TVpL3NetF7GynVtqa+ot8Lj+U/wDl5+ZPTOfjIlYXGOHWO23byM2KtwYU6ikrp3RmQAAAAAAAAAAAAAAAAAAAAAAAAAABFx+AjVjZ5SWcZLWL+q3XM5+dOUJOE1aS20kvWj0/wdURsdgY1Y2eTWcZLWL3XlzLo5+NS3Y3qRHq0pQk4TVnv+2S9aL/ACx5GdimrHD4lxeWnNb/AHLajWUldfdPZlDHM3UK7i7r7NbMmC8Bqw+IU1da81zRtIAAAAAAAAAAAAAAAAAAAAAAAAAAA0YvBxqR8MvY1qnumc9icNOnK012ktJeT6HUGrEUIzi4ySafIso5uFSxu/uJmGOwMqLzzp3ynzXSfmaFKxUT6Ndxaa1+fRlzh8Qpq69q5pnPQqJ/nxJFCu4u6+zWzJVXwNdCupq6+6ezNhAAAAAAAAAAAAAAAAAAAAAAAAAAAGM4JqzV1s9Gigx3B5U7ypJyh6mso/w3XTXbY6E8sBx8KnNP/PMl06t++2/byLLiPBVNucLRqc/Vn/JfXUoqsJQl4Zpxl8+sXzNeItcNinB3Wj1XTddS5p1FJJp3TOaw9bxNL9z+L+jJ+BxXgdn+l/8AVkxVyDxMEHoAAAAAAAAAAAAAAAAAAAAAAAAAAGnE4SFReGcU115dU+TNwA5jG8IqUs43nDf98e/rLqszGljE8py5WfiWft+Kz6HU2I1Th9KTu4q+5UYcKcnTje/S+tuR4TFGwIr0AAAAAAAAAAAAAAAAAAAAAAAAAAAAAAAAAAf/2Q=="/>
          <p:cNvSpPr>
            <a:spLocks noChangeAspect="1" noChangeArrowheads="1"/>
          </p:cNvSpPr>
          <p:nvPr/>
        </p:nvSpPr>
        <p:spPr bwMode="auto">
          <a:xfrm>
            <a:off x="63500" y="-655638"/>
            <a:ext cx="13716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5132" name="AutoShape 12" descr="data:image/jpeg;base64,/9j/4AAQSkZJRgABAQAAAQABAAD/2wCEAAkGBg8QEBAREBAQFBAUEBIUFhAQFBIUEBAQFBAVFBcSEhIXGyYeFxkkGRIVHy8gIycpLCwsFR4xNTAqNSYrLDUBCQoKDAwNFA8PFCkYFBgpKSkpKSkpKSkpKSkpKSkpKSkpKSkpKSkpKSkpKSkpKSkpKSkpKSkpKSkpKSkpKSkpKf/AABEIAMgAyAMBIgACEQEDEQH/xAAbAAEAAgMBAQAAAAAAAAAAAAAABAUCAwYBB//EADYQAAIBAgQEAgkDAwUAAAAAAAABAgMRBCExUQVBYXES0SJSgZGhscHh8DJCcgYT8UNikqKy/8QAFwEBAQEBAAAAAAAAAAAAAAAAAAECA//EABkRAQEBAQEBAAAAAAAAAAAAAAABEQIhMf/aAAwDAQACEQMRAD8A+4gAAAAAAAAAAAAAAAAAAAAAAAAAAAAAAAAAAVvEuLql6KSc7XtyS6lhOVk3srnI4huUpN5tyd/fsa5ms2t8+PV+TS6JIyh/UdVaqLK/wHjgdMjO10GF/qSnLKS8L+BaUq8ZK8Wn8/ccRKBsw+LqU36LfYxeWtduCn4fx+M7KeT+fmW0Jpq6d0YaZAAAAAAAAAAAAAAAAAAAAAAAA1YmLcJJauLt3scvPVvd39jzXzOtOYxeH8Emtnb2ar4P4M3zWajONzCUbG49cbnRlG8Ji4G+ULGPhINDgWHD+LSpu0ruO/P7/nYi+EOBLF112HxMZq8WbTk8Hi5U5XWnNfVdTo8Hi1UV+dvyxzsxtJABAAAAAAAAAAAAAAAAAAAArOMYW68a5K0v43upex59nIszySLPBytvzqZRRvxmE8EmrOyV4veG3eOnaz5M0xOmsYySXM8qYeyutNzKJNwmJivRavF69BqYqrHnhJeIpK/ou8b5M2UcNFxbbz9VWu+xdVA8BKwdSUGmvdv09wt0Mo6masdBTqKSTWjRkQuFTvBr1ZNewmnNoAAAAAAAAAAAAAAAAAAAAAaMXhVUjZ5NO6ktYy3KGdJxbTVmtVyTelns7Ze7kdKRMdgv7iurKa0b0f8Atl0f3WZZUqlQueu+as007NPWL2b22ej96CRtBHtx4RYAZwRrNtNEWJ/Cf9T+b+SLArMFUUZ9Jf8ApIszCgAAAAAAAAAAAAAAAAAAAAAAAIuMwKqZp2mtJZabNc10KipTnTfpxdvWjdx80dCeOKepZcHPwnGWjT7P6amNScVq0u7S+ZcVuF0Z5uEb72VzGHB6C0gi6il/vweSlFvo0I12mXkuF0Ws4R9qIeK4BFq9J+CWzzg+jXlYarVTqqRPw2M0jJ9pcn0ezKBSlTnaStJftecWt0+a/MidTrKS+jFhq+BW4bGOOUruPxXmixjJPNaGR6AAAAAAAAAAAAAAAAAAAAAAAAAAAAAi47ARqxtLXlJaxe6/MznZQnSm4S15PlKO8emnb3HWEXH4CNaNnk07xktYy3XlzLop6OIv3JdDFOPbbfyZUzpyhJwmrSWfSSv+qL2+RKhXvkXBf0a6krr3c0bCip1nF3T/ADruWmGxanlo9t+xkSQAAAAAAAAAAAAAAAAAAAAAAAAAAAAETH8PjVjZ5SWcZrWL8t1zOdlCUJOE1aaWi0a5Si3y+R1pE4hw+NaNnlJfpmtYv6p81zLKKOnU3JEZkOUJQk4TVpL3NetF7GynVtqa+ot8Lj+U/wDl5+ZPTOfjIlYXGOHWO23byM2KtwYU6ikrp3RmQAAAAAAAAAAAAAAAAAAAAAAAAAABFx+AjVjZ5SWcZLWL+q3XM5+dOUJOE1aS20kvWj0/wdURsdgY1Y2eTWcZLWL3XlzLo5+NS3Y3qRHq0pQk4TVnv+2S9aL/ACx5GdimrHD4lxeWnNb/AHLajWUldfdPZlDHM3UK7i7r7NbMmC8Bqw+IU1da81zRtIAAAAAAAAAAAAAAAAAAAAAAAAAAA0YvBxqR8MvY1qnumc9icNOnK012ktJeT6HUGrEUIzi4ySafIso5uFSxu/uJmGOwMqLzzp3ynzXSfmaFKxUT6Ndxaa1+fRlzh8Qpq69q5pnPQqJ/nxJFCu4u6+zWzJVXwNdCupq6+6ezNhAAAAAAAAAAAAAAAAAAAAAAAAAAAGM4JqzV1s9Gigx3B5U7ypJyh6mso/w3XTXbY6E8sBx8KnNP/PMl06t++2/byLLiPBVNucLRqc/Vn/JfXUoqsJQl4Zpxl8+sXzNeItcNinB3Wj1XTddS5p1FJJp3TOaw9bxNL9z+L+jJ+BxXgdn+l/8AVkxVyDxMEHoAAAAAAAAAAAAAAAAAAAAAAAAAAGnE4SFReGcU115dU+TNwA5jG8IqUs43nDf98e/rLqszGljE8py5WfiWft+Kz6HU2I1Th9KTu4q+5UYcKcnTje/S+tuR4TFGwIr0AAAAAAAAAAAAAAAAAAAAAAAAAAAAAAAAAAf/2Q=="/>
          <p:cNvSpPr>
            <a:spLocks noChangeAspect="1" noChangeArrowheads="1"/>
          </p:cNvSpPr>
          <p:nvPr/>
        </p:nvSpPr>
        <p:spPr bwMode="auto">
          <a:xfrm>
            <a:off x="63500" y="-655638"/>
            <a:ext cx="13716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5138" name="AutoShape 18" descr="data:image/jpeg;base64,/9j/4AAQSkZJRgABAQAAAQABAAD/2wCEAAkGBhQSERQUExQUFRQUFRcUFhUXFxgXGBcUFxQVFxQUFBUYGyYeFxkjGRQUHy8gIycpLCwsFR4xNTAqNSYrLCkBCQoKDgwOGg8PGiwkHyUsLCwsLywtNDQsLSwsLCwpLy0sMCwtLCwsLCwsLCksLCwsLCwsLCwsLCwsLCwsLCwsLP/AABEIAMIBAwMBIgACEQEDEQH/xAAcAAACAgMBAQAAAAAAAAAAAAAABAMFAQIGCAf/xAA/EAABAgQBCAgFAgQGAwAAAAABAAIDBBEhMQUSQVFhcYGREyKhscHR4fAGBzJCUhSSI2Jy8RUzU4KisiRz0v/EABsBAAEFAQEAAAAAAAAAAAAAAAABAgMEBQYH/8QAOREAAQMDAgIIBAQFBQEAAAAAAQACAwQRIRIxQVEFEyIyYXGRoYHR4fAUscHxIzNCU2IVNFKisgb/2gAMAwEAAhEDEQA/AONc7fXVZYhOdU1GILaGhxFDSuB24hAgCtaX1oeaGlL71gA27q9ce0kXk25fPCy5wGNeajMMu+oGmi/etRAcT1g081M400N508EbbJBd4u4EAffJBOaNPNRhhdiLaLrUtLrgNzdWtTtZTQAjbzQO2bf0j3RgPMpYnPOggaCViai6OqDz7VNBpQfTwS7C6YT1jtAOApGtA1c0tFeC4Dq8SVPEiUGI70vLmt89hrooENGLpZnC4jH6JkNFNCVmyLCovbSnC8ax74qsnJohzaOrfGiWMElMq3tZHn7909CaNGbwCjm3ANOHJSQYtfuB4IjtqCC6x1JNnZUhAdF2fv3UcvFFBcYalM828hVIydGktDzbYrBrtvZ6JXixwmUz9cdj+f1VZLEtcag3vcV1qxYfdEnPHA5zrH+6ngx24Zx5eic/tDUoaYiJ5jvj4LWO2hBFdWCmafdKLEQgjE8P7JERSDSr6aCmgagpXvEL78Cm47CbitRoCIUaorfkMVlhB/KvFamWaMAeFUeBS9q+tm3HK3iMqNPCywXG1iNZstIMeuOfXUpi0EaUhxgpzSJBqacrAvr7Fh1dGO0pdzC02ac3TsTDX10FKRbITWP1HS7B+/BAdo0rPR0NQL0Wr4OkNvrWsM0F2muqqTyTrkHS8ffputs6wrWuGKyGXrS6yYYP2rTNdnXApTii6Ugt4XH34LZpIrnb7dyGmt6DfWvgstFdAWIkM0oKDZo5YI80tiB2chBDtaECGNLRXcsouE23gff5LWK+n0gk7/CqyyEHXLTXbRby8u5opnV4BbvqPuA3j1QTwCGxlw1vHwsFq6g0FQBxJ+gkaDXwUcxV4oHY4aNKnhS7xi8ngPJLYAXKjLnSPs0G3OwUjW/y9yXmYmbfNp6atCaLD+R5DySMw1pdQvFxiT4pGbqSqJazGPRZl4hN+jrtqnBh9KigS+bSjzRTOFvqI5eSR5BOEtOxzWXdv8ErMg6hTZS9VtLQ3ADqNHHvqoI7mOOaX7anwTUFjRg+o/q9U84aoI+1NcH3HyUubsFfexITUJxe2zddLdulOuc38uRVZHiMz75xAGjFEQN0Vzmhtjz5/RWcMO0hu8LL87RTtUMGO2mBGwh3itnxGUTCDfZWmyN6vDvf6JaXzs91HNxwtqTwrS9OSq2xYWeatNefcrGHm0sDTcfJPlCr0TxkBw3PE81FOsJaRnAVCQyVGJsC3irGNmaWk8CFTwXta91RbQPeKkjF2kKnWu0TtffwOSr5laXoopiG4gjOA4eKjgTbCLA8ipHubTA8ioLFp2WoHskjw4H4peVmcQ54tb1qmg8HBw7FVxnsbEBzTSnanoMZmgHiFI9nEKnS1BBMbnDGNysR2063SGoHvBbQY4NDng8lK5rfx/4+iQiRAx1oZzdO9I3tCyfKeodruLfH1Vg5tfu7kkSIf3mld9FPBmQcGkDgpn0p9NeATQS02Kmc1szdTDn4qOHFH5V7ERZYOxJ14pWK97XWZRvNMw5pxH08fYSlpGWqJk7H3jkHsVEY+a6nWNttFMI7dvapHOP48yEtnRA49UZvcgWd+6c7VCcZB/xOFIYbRgDwB8VpBjDSHCms+ClhxnH7e1SPrqHH+ybe2D+ak0B3aZ/5UYjN28ihLmBG0OFOHisp9m81D+IlGOrPp9U50LRr5lKzT2NGJ7+dVvMxYbQTS+y3atYEWE/7gTqwpwSNBHaN0sr2k9WNIPDP7LEKDDc36w4bwmGsYNXNZbmDS3mFh8Zu/hVISSeKljY1gudOpQzERjQTTlVRQXQnXOO0HsWjJxhcQQQBhQEjjROw4rNHinm7RxVVhbM/BbbiLLLcwDQoosZlMK7rdqlM23CvekpudFR1a3vTFMY0k8VYqJWMZgtt5LMrMsN811f6ajmnBm4gdh8lHBmWupRjhvapnRtjuRQ/fZFNp0XLgfEBQxo7aYVO6iTlZsVNWE7beKYmZ3qmg5+S0kpwkU6M01jyT2izdvdVZZA6UAP9G3TkN4pYEcFiJGI+0nhZbh51Hs81FFjuGDT73KEC5291ovcGt73sq6FHcIjqMBr2WVjBjOIu2nEKuhTkTPdmtDqnd2hWMGO44tpx9FPKMbBZtC8aiNTtzi2PWy3c8jBpPEKkys85wJFOHert7nUs3tVRlcvIuLdiIMOS9K3MJyfT9k1LzwP2WGkUp2p1sSorQ9nmqiRyiWtDQ3O40KtocQkfSRxCbK2x291L0fP1je9/1/VRTTyQQGVtp9FBJzDyKFgtwTzydA7UhMR4rXVDRSlxj2hDMi1h6oqf4bxIXO+ATwcfx7QonxXEGjOfko4E28ipZTifJMuc7QBxPomW0nICsiQTN7Lnen0VXBnYjXZhA2VVnDc44gDikJyViucHCltAWIEeMTS22o8VK9oeLiyzoJnwPLH6yL4wrB+dooPe5I5kZhNwRzonYJfppyoiK15FiBzUYOk2wr0kfXND+2CtITn2qBw/upXNdoIHD1VZ+njMrR1R70J2D0mkg8AlcziCFHBOT2HtfdQ/pIgJIdjo9MFLB6TSRbQp3MJ+4Dh6pKNkxxdnB9+SA4Ow4hEkLosxNcfin6HX2IVaYEX8jzKEdX4hH4o/23J6FDY4VqCDoBwUrIAGHaof8KhjAUOvSpf0jaUomuI4EqWKKQd5jbjjf6LL3NGNOxIR5yGHAHqg4mngpjLtrmtN9I1BStkWi5FTrThpbvdMkbNNhgaLHzWGdGRYtI3qTpRrHNDpZtKZoWDLsAu1tNw70wlp5qw1srNg1aRZttDpSUpPMJuCDuqOCnhhjnEA4aNJ8aJpsEDABP7LRYgquBLO4Pa5uPC60bFYMCB2I/Vt0EFSkKGLmNF6eKjFjzVp/WsGC0BJz2UAAOrXet5TKQOLXDV1bd91CyNDzusQBt8dSsWBpuKHcfJTu0tbYtWZF1ssvWNkHkjpxqdyKifOgYA12iiZUcSO0YkbsVA23JakmsDvgfD6qoh5Uc15GbnVOi3arODN532OHLzSMHKMNr3Zwzb2OPNPQpyGfpcy+0KeUf4rKonm9uuG5xhSGKfxd2earspRnFhFKKy6ZuscwoY022hGKijwb2V2rbrjLes3Hh+ioJOYLXE6xzuFbyuVSR/lu31r33VPDifxBUWrh4K9hTMJ1KFtRoNj2q3PbiLrn+jC8X0yBtjx4+qn/U/yu5eqhjTlB9J4pkGuCC4BUgQDsune17m/zPZUsDLLgc0tzjyKs4U0XfaRxCTnJtjHBwAOvdsU8PK8I6aHaPFTvbcXDVk00xieWSTjB48vNMuiHQ0nl5quno0UEEAimrxVkI7TgRzWIkw0YkKJjtJ7q0KmISs/m29FXSuU4jvtB14hWMKKSMBz9FWx8qBj7Dq6dHJTQ8tsOOcDur3KV8ZOQ1UKaqZGdEk9z4/oU1FL9AHNVX8aHrpzVu2YacD2FaxJoDbwKYxxbjSrNTDHKNYlI8iqtmWX6Q09ibg5Rc4iwVZMuq8mlArGSiNAFbbVO9rQL2WZSzzOeWOkNuZQZt/sITwe3W3mFhQah/xWr1Dv7vv9VI+HEODmjgfNKxs8WceWHYmYmUW6KnsHNVMzlQh4LhUUw8k5jXHFlDUyxRjVqPrhH+GPe7OBLdRFjzVhLQH06z3cc0lEDK8Nw+5u9pHapjOMGnsKHufbSQm08NJfrWSeecLBlz+buzyS8eVdT6q71I7KLadW/CySyjPHNtb3pTWB97KWokpwwuBJtyKhZkUvJcSQKqwl5CmJds6xPelZPLDiAHQ3f1DA8Cn2zVftf+1SSGUYKrUUdC49Yy9+O6y6UB0u/cVE+QGgncad63fO0+x/EU7UpMzrs06BT3dRtD1bmkpgDjPgoYGR876sE7Cya1uAFNVFRQsuvh2s4ajjwKeg/EgOLDz9FPJHNw2WTS1fRmA4WcOfzCtTLN1LT/DgbNt72qCHlXOFmnGmOuqYdFc1pJNKjjurxUDWScVpy1NIR2Rc+SoMpyWa49ZuJ8PNN5JyCC0Oc5prdIT8vUZ1blzgQdgaa1/3HkVJJTMWGwZuGp2HBaLg4x2buuQhdDHVF04u1dBBya0aW8LKR2T20wB3KmZ8Qn7oZG49yekstBzgM0iu0Ki6OW+V1ENZQlnYN/NqxEyWw4Ci53KcHNeW+7rpJ2O5tSKADiUvKSLXdc3JvVSRvdHl6p1lNDW2jpgAdz5eSp5djtR7U7DCuhCGoLOYNQ5KN1QCdlcg6HdGO/7Lm8oaE1kOVY5tTc1NlaxJFhFCFVzsr0Q6trqRsoe3QMFUpaF9NN+IkAc1W7IAG3eB5LYwxqHIKlk5mYOkZutw8rqzYYukM7R4lQSRuacuC1qSsikZZsTgPJbRZFjsWhKQZOHCdQ062Fe5MuMTU3h6lVOUZeIbkFPjDj2S5Va18Uf8RkXaHMK9hsAw76rdccybe00DnNPvQnoWV4v5V3gJz6V291FT9PQW0GMjy2XQOgtOIHvaq3KUAMbUGxU0OYcRc9gVZlYl2s0RFE4OsSitrYZIiWMylCULMKFUC6FesuW61dJMSwzgG46tXFbw8mNFzjrCpYeUYjHlzWl9bEXvtroKuZfKecLw3g8CqD2PaLhdbT1NNK4tcM8rYU8GWDRr4BSqEzJ/CJyHml40+RbMI325KDS5xWn10ELdIwB4FMxoTSKkC2nVxScvKh19GISs9MOLTU4KphZZiQbChbqPhqVhkLnDBysmq6RgikBkb2eK6r9M2uHaVIVQwPignGHfYfRMjLhP2cz6KN0EnFXIOk6Ii8Z38D8laqvyoG0P5Ee6rUzjnNJsKUw27UvE+r3qQyMtNykqatsrC1oXOTYT+RpDpL6Bbil5qhxtt8KJrJc90NcHNtYd4qFpv1GPs7riKYRNqwZe7xXSyUk1pWxhDUDvSsjlyE84kHUR5KR2UGaHA7lluZLsbruoqihALmFtgPimYUqwm7W2vhpWk3kprgaWKxAnRrx1XWs3OnAWspItbSqdcaWQHANxwVA2FUEe6okD1h70LDXAXzm7MQtGWIFRtur8guuRpHaASnOnznPGgYDgUrDnnMAzTvGhSy+L93gUg92jcm6QcKcTOaS4Gx8Fay2WSPqbXj4UTzMpA/aezzVDCx4qwgpksEd72Vih6Wqmt0aseQVi6bsSBzPkqidjl2KeiOow7lVtj9U1FQSo2RgG4CvVNXJIzS8q/lI7SKCgOpMLlmxKkbFLCn4gNnmm2/emOpC7IKsR/wD0DIrMkb8QukQVUwsoxP5eXqpWRDWuBOr1Kh/DOG60P9ZifbQCed+SWy7LNGa7A17NKq4DbjansrRBVoIJsTjTZqKilGNqPqrqt31V5gIYAVzNU5slS5zRbwVoxU8/FOcKW09quM6gw5ny81TTLi6INVgNyRneTqnswqcE6z2eSwtqIU6zQfP1XQSknT6mt702lmZWgnCIznTvW3+IQ/8AUbzWS8PJyF38D6eNlmPFvMKcrRxGGtKxMrMGFXbh5paanibYNIrzCQRlPkq4mjBuoJ6GHFwasS/w803dff5LGR5oFxDqAk2ruwV4ApXvfHgLOpqanrP4rxfwSsPJ7GizR3dgW/6Vn4t5BTELCrl7jxWy2nhaLNaPRQPk2aqbreir5+FmAGtRUDgrKYc0DrYe8KXVLlSPUWFAD7KsRXJysjpAMjBLQNuG9/ysqScWkqbOGxOxpcGFnVweG4aS0m/I8kpLwcQabDXsWo3urhJQeuuFJk0/xOHkrOELqplatibaYcFdwouz3yQ/ZMpsOT8vBtcrE1Bv9RwWIcTYiMbgnCniVUda66OLWQqCFKip6xxWWMIeL1rX2Vh2dUnNJqa2v3KSWec4dU++Ctlc/HqGFNAN3pN1DStjr803FifVbH00BIxhhv8AJNG6nkw1NQoW0HcR3Yp+BDOpVkFtVYQGDUOQSSIo7HYKSfdRlKi+0dwVYADQbU7lM9Ue9Krc8W161G0YVyaSzvZDDR3BSwsVo2JUmo0Y6VLCDfypvB8KqcbLKe0l+Cm4KbhpaCB+TeacYBv4HxoqzytulaqnKp6/+0DtRk9vW4InnhzzelDSlDS20KeRggEnOB4P/wDlP2aoRmVxHNNxT1SqeFFOfStr2NxyKunMLqNa0vc40a0A1LtAAxO5U0GGQ92cCCDQg2INb1GhNj4p1Y6waAU0DsbyPmhZAQplU1JKWyFEOjx7lYQMixG0OabbB5rqWsoKDQs0We6qceC6mDoGGMd4rmoks5pJLSBtHjgoZ+JZg2X4Gy6ohUWX5ZoAIFDXvx8Escgc7KKyidFES04XPzAsVpK5YjMNA801G/ep5gY6yFVt+ob1oMAcLFcdUSPieHMJB8F0cpliK4XcP2hOsmXnFx7AqTJ+kairWCVA+No2C1KarmeO08n4reaFgdqTm/pTsx9PFLubVprgAe6yh2K1CNUZHgq+JEHQRG6S+G4bmtitP/cclWwDdfTcm/LXppHP6QdNFDYkP8A2lcxx1muOig2rh5z4WmZdx6WE9oFetmktNNThbtV5u2Vyc9jINKSlZg5wFbbb69auIbicacvVUcKz28fFXMF/u6V4wkgcdSsYbuHIeFdWlaTBuNqIR2Dt81iYuR4eqpu3XRRAltlRy+J3HGvDBSy7usNx5Wp4pmfyJHgPJiQYrAakFzHAFpFQakUIISkm2rhSpNxQXPYrZXPtBBsp3Ou7Dl6qGYeX5tNBw4DBdDkf4Fmph5/hmHDJ/wAyIC0Ur9oN3HcqDLEAQ472NNWsivYDrDXUBtrpVNG6mkIDbLEBWEFIQHnXzoe9WEF59geSSRSUengocpXA961WFvWtoCsMqRKkVPui6T4i+C2QJOBNMeQXQ4QiQzcFz2CrmnRgTQ+iRuyknc3XbxXGQ9KngBRw4da5t66NPqpoTaY23qW+Fn6T1l07BKaYlYJTsCCSQNZAG0k0FFVeVvU4wudjGridbj3qwycLHeuyyj8jsoNcSxsKIKn6YgGnU8Bb5P8AlHlGgBgtbtdEZTsJUrmnkqEM0YJJcFB8vIAflWTBwD3P4shvc3taF94yx8Iyk1/ny8N5/Iijv3to7tXJfAfys/RxhMR4gfFaCGMZXNZUEElxu40JGAF9K+iBSxNIGVQr52ySgxnYLhn/ACaycTXo4g2CK6nCqF3SE/SFU65/MrzeSsKjmMqdJTqkU2jtst2TbqUrQbPNY5gNl6SOlWF5AF28CrWNGDceWlUWWSXCqbaoJ9tWFOY0NKhqZ3TsI4KjccD793SUSACeqQNhtyOlO5tRuVdNfUd60Y91xtWMXKs5SGam2NPdlZwhroN5AVNJsBANNCtIAAwACZIFPRuGE64DNvcbMOZtyqlZiJVpAwph7xTDrg7koAqh3XQNN2kL658BzYfIS9PtaYZ3tcfCin+KYdZSZGuDEPJpPgtvhTIRlpKCLkPaIudSxMQB1uFBwW+XyRLR7VPQxLa+o4LRbsuNl/mY5r4BnNzhUGtcR4hWEAjWf2+qrHj6d/grGXSOGFLA7t7KygkbeQHiiciUFrWPuq0hLM0LDiqLt100B7K9R5ENZaB/6of/AEat5nJMN+LQDrFj2Y8Ul8HZ/wChlekFH9BDrr+kUrworpaQyFxj+y4jxXOTPw06tWOB32PPSvO/x38FTEjMHpIbuic8lkSlWkE1oSLBw1bF6rUMxLNe0te1rmkULXAEHeDYpC1ObKQLFePZdWMFehZ/5S5Nimv6foyf9JzmD9oNBwCXg/JnJ7TXNinYYrqdlFG9hKu09THHvdefY8o+LEayG0ue40DQKk4Lu/mKDAybKS7jV4MMEjD+FCLXdrhyX2KV+CZSE2kGC2EcM5v1H+pxqXDeua+Ovlq6cgZsN7ekYc6HW16XacbHXooEBhAQ6qZI/kF50YLcU3LuIwcRxUuVcgx5R3Rx4T4bwcHDG+IODhtCighKdkyO/WXT0KI78nc/JXXwtLdJOyzPyjwgd2eCe5UkJdh8uMiRY89BcxpzIMRsR79DQ01pXWcKKr/UtvVaJxJ4L0KAs0Q1ZV9cqtQFshCEIQhCELyHCKbhFIwinIRVJ66emcmmFZiMqKLENvLWcFI4aPfoFWK249sqgiEFzgNqr8oQT1XUsRjTVUeCfiCj1DOwXshsfTquc9orgS3MLh/zbzVyPguarG3DrqLJzrcVbQSqiUjgmzaf0nzqrWA7Yf3DwCdIoaO3NOtNlC2FQVdbUNJ9FPCiaqDd5mqUc65rrVNy6WEiy9SfDMQRJKWdQUdAhGlLXhtNKKSayFBeDVgFdVuzBU/yyygIuTJYjFjOiO+GS3uAXUlaTcgLiJQWyOHIlfEfi75CvLjEkXtLSc7oYhzS3Yx+BG+m8rj4ny2yjDNHSkU/0gPHNhIXp2iKILbpWTFpvZec8nfLTKEQj/xnNGuIWsA35xryBX0H4W+TzITmxJtzYrmkEQm/QD/OTd+6gG9fS6IomCJt7qy/pCZzdIx5LAWyxRZUqoIQhCEIQhCEIRRCEIS0/k6FGbmRYbIjfxe0OHIhctM/KXJrzX9Pmn+SJEaOQdRdksUSEApzXubsVx8r8qMnMNegLv64kRw5Z1F1MlIw4TAyGxjGjBrWho5BT0WUBoGyV0j394koQhCVMQhCEIQhCEIXj2DE/l5u9E9Cedg4V7/JV8EpyEVUeF0NLIU8x39zc+nBbhQQypmqq5bkRuFPkH4SM5Hd1gxjKF5xNCbBo0nHcrT5r5NbClZVkNtGMe8balrcTpJuSdi6X5NthumZiG9ocXQmvFf5XkO/7tX0P4h+ApabguhPDmh2BafpdocK1urkIu0Fc50lIGzlh2+i8lyJo7erqCV2WWvkJOwXkwCyOzRQhjqbWPPcSkYPy3yjWn6SLytzwUj8qrTENO6qIZUYhFz81oJJNABcknAAaV3uSPk7PRCOkEOC3SXODjwayvaQvpXwn8t5aSIiAGLG/wBR4+n+huDd9ztVcROctc9IRQtwbnkPmm/l7kB0nIQoT/rNXvGpzzXN4CgXSLAWVcAsLLm5HmRxedyhCEJUxCEIQhCEIQhCEIQhCEIQhCEIQhCEIQhCEIQhCEIQhCEIQhCEIQheN4Dk7CckIUY6+YB8E9BiHWeFB3Ku8FbFI5vNPQmHcNZt/dMNcBhjr8hoScMqdhVRwXRQPxhdV8tMoiDlOCXGjYofB4uALAf9zQvQAXmTIso6JMy7WfUY0On7hdemwrVOezZc/wBMMAlDuYWUIQrKxUIQhCEIQhCEIQhCEIQhCEIQhCEIQhCEIQhCEIQhCEIQhCEIQhCEIQhCEIQhCEIQhCF4yh4p6CsoUUi0KRNQ0yxYQqTl0kGy7j5RsBygKgGkOIRXQaAVGo3PNfcwhCtU/dWF0x/uB5D9VlCEKwshCEIQhCEIQhCEIQhCEIQhCEIQhCEIQhCEIQhCEIQhCEIQhCEIQhCEIQhCEIQhCEIQhf/Z"/>
          <p:cNvSpPr>
            <a:spLocks noChangeAspect="1" noChangeArrowheads="1"/>
          </p:cNvSpPr>
          <p:nvPr/>
        </p:nvSpPr>
        <p:spPr bwMode="auto">
          <a:xfrm>
            <a:off x="63500" y="-639763"/>
            <a:ext cx="178117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5140" name="AutoShape 20" descr="data:image/jpeg;base64,/9j/4AAQSkZJRgABAQAAAQABAAD/2wCEAAkGBhQSERQUExQUFRQUFRcUFhUXFxgXGBcUFxQVFxQUFBUYGyYeFxkjGRQUHy8gIycpLCwsFR4xNTAqNSYrLCkBCQoKDgwOGg8PGiwkHyUsLCwsLywtNDQsLSwsLCwpLy0sMCwtLCwsLCwsLCksLCwsLCwsLCwsLCwsLCwsLCwsLP/AABEIAMIBAwMBIgACEQEDEQH/xAAcAAACAgMBAQAAAAAAAAAAAAAABAMFAQIGCAf/xAA/EAABAgQBCAgFAgQGAwAAAAABAAIDBBEhMQUSQVFhcYGREyKhscHR4fAGBzJCUhSSI2Jy8RUzU4KisiRz0v/EABsBAAEFAQEAAAAAAAAAAAAAAAABAgMEBQYH/8QAOREAAQMDAgIIBAQFBQEAAAAAAQACAwQRIRIxQVEFEyIyYXGRoYHR4fAUscHxIzNCU2IVNFKisgb/2gAMAwEAAhEDEQA/AONc7fXVZYhOdU1GILaGhxFDSuB24hAgCtaX1oeaGlL71gA27q9ce0kXk25fPCy5wGNeajMMu+oGmi/etRAcT1g081M400N508EbbJBd4u4EAffJBOaNPNRhhdiLaLrUtLrgNzdWtTtZTQAjbzQO2bf0j3RgPMpYnPOggaCViai6OqDz7VNBpQfTwS7C6YT1jtAOApGtA1c0tFeC4Dq8SVPEiUGI70vLmt89hrooENGLpZnC4jH6JkNFNCVmyLCovbSnC8ax74qsnJohzaOrfGiWMElMq3tZHn7909CaNGbwCjm3ANOHJSQYtfuB4IjtqCC6x1JNnZUhAdF2fv3UcvFFBcYalM828hVIydGktDzbYrBrtvZ6JXixwmUz9cdj+f1VZLEtcag3vcV1qxYfdEnPHA5zrH+6ngx24Zx5eic/tDUoaYiJ5jvj4LWO2hBFdWCmafdKLEQgjE8P7JERSDSr6aCmgagpXvEL78Cm47CbitRoCIUaorfkMVlhB/KvFamWaMAeFUeBS9q+tm3HK3iMqNPCywXG1iNZstIMeuOfXUpi0EaUhxgpzSJBqacrAvr7Fh1dGO0pdzC02ac3TsTDX10FKRbITWP1HS7B+/BAdo0rPR0NQL0Wr4OkNvrWsM0F2muqqTyTrkHS8ffputs6wrWuGKyGXrS6yYYP2rTNdnXApTii6Ugt4XH34LZpIrnb7dyGmt6DfWvgstFdAWIkM0oKDZo5YI80tiB2chBDtaECGNLRXcsouE23gff5LWK+n0gk7/CqyyEHXLTXbRby8u5opnV4BbvqPuA3j1QTwCGxlw1vHwsFq6g0FQBxJ+gkaDXwUcxV4oHY4aNKnhS7xi8ngPJLYAXKjLnSPs0G3OwUjW/y9yXmYmbfNp6atCaLD+R5DySMw1pdQvFxiT4pGbqSqJazGPRZl4hN+jrtqnBh9KigS+bSjzRTOFvqI5eSR5BOEtOxzWXdv8ErMg6hTZS9VtLQ3ADqNHHvqoI7mOOaX7anwTUFjRg+o/q9U84aoI+1NcH3HyUubsFfexITUJxe2zddLdulOuc38uRVZHiMz75xAGjFEQN0Vzmhtjz5/RWcMO0hu8LL87RTtUMGO2mBGwh3itnxGUTCDfZWmyN6vDvf6JaXzs91HNxwtqTwrS9OSq2xYWeatNefcrGHm0sDTcfJPlCr0TxkBw3PE81FOsJaRnAVCQyVGJsC3irGNmaWk8CFTwXta91RbQPeKkjF2kKnWu0TtffwOSr5laXoopiG4gjOA4eKjgTbCLA8ipHubTA8ioLFp2WoHskjw4H4peVmcQ54tb1qmg8HBw7FVxnsbEBzTSnanoMZmgHiFI9nEKnS1BBMbnDGNysR2063SGoHvBbQY4NDng8lK5rfx/4+iQiRAx1oZzdO9I3tCyfKeodruLfH1Vg5tfu7kkSIf3mld9FPBmQcGkDgpn0p9NeATQS02Kmc1szdTDn4qOHFH5V7ERZYOxJ14pWK97XWZRvNMw5pxH08fYSlpGWqJk7H3jkHsVEY+a6nWNttFMI7dvapHOP48yEtnRA49UZvcgWd+6c7VCcZB/xOFIYbRgDwB8VpBjDSHCms+ClhxnH7e1SPrqHH+ybe2D+ak0B3aZ/5UYjN28ihLmBG0OFOHisp9m81D+IlGOrPp9U50LRr5lKzT2NGJ7+dVvMxYbQTS+y3atYEWE/7gTqwpwSNBHaN0sr2k9WNIPDP7LEKDDc36w4bwmGsYNXNZbmDS3mFh8Zu/hVISSeKljY1gudOpQzERjQTTlVRQXQnXOO0HsWjJxhcQQQBhQEjjROw4rNHinm7RxVVhbM/BbbiLLLcwDQoosZlMK7rdqlM23CvekpudFR1a3vTFMY0k8VYqJWMZgtt5LMrMsN811f6ajmnBm4gdh8lHBmWupRjhvapnRtjuRQ/fZFNp0XLgfEBQxo7aYVO6iTlZsVNWE7beKYmZ3qmg5+S0kpwkU6M01jyT2izdvdVZZA6UAP9G3TkN4pYEcFiJGI+0nhZbh51Hs81FFjuGDT73KEC5291ovcGt73sq6FHcIjqMBr2WVjBjOIu2nEKuhTkTPdmtDqnd2hWMGO44tpx9FPKMbBZtC8aiNTtzi2PWy3c8jBpPEKkys85wJFOHert7nUs3tVRlcvIuLdiIMOS9K3MJyfT9k1LzwP2WGkUp2p1sSorQ9nmqiRyiWtDQ3O40KtocQkfSRxCbK2x291L0fP1je9/1/VRTTyQQGVtp9FBJzDyKFgtwTzydA7UhMR4rXVDRSlxj2hDMi1h6oqf4bxIXO+ATwcfx7QonxXEGjOfko4E28ipZTifJMuc7QBxPomW0nICsiQTN7Lnen0VXBnYjXZhA2VVnDc44gDikJyViucHCltAWIEeMTS22o8VK9oeLiyzoJnwPLH6yL4wrB+dooPe5I5kZhNwRzonYJfppyoiK15FiBzUYOk2wr0kfXND+2CtITn2qBw/upXNdoIHD1VZ+njMrR1R70J2D0mkg8AlcziCFHBOT2HtfdQ/pIgJIdjo9MFLB6TSRbQp3MJ+4Dh6pKNkxxdnB9+SA4Ow4hEkLosxNcfin6HX2IVaYEX8jzKEdX4hH4o/23J6FDY4VqCDoBwUrIAGHaof8KhjAUOvSpf0jaUomuI4EqWKKQd5jbjjf6LL3NGNOxIR5yGHAHqg4mngpjLtrmtN9I1BStkWi5FTrThpbvdMkbNNhgaLHzWGdGRYtI3qTpRrHNDpZtKZoWDLsAu1tNw70wlp5qw1srNg1aRZttDpSUpPMJuCDuqOCnhhjnEA4aNJ8aJpsEDABP7LRYgquBLO4Pa5uPC60bFYMCB2I/Vt0EFSkKGLmNF6eKjFjzVp/WsGC0BJz2UAAOrXet5TKQOLXDV1bd91CyNDzusQBt8dSsWBpuKHcfJTu0tbYtWZF1ssvWNkHkjpxqdyKifOgYA12iiZUcSO0YkbsVA23JakmsDvgfD6qoh5Uc15GbnVOi3arODN532OHLzSMHKMNr3Zwzb2OPNPQpyGfpcy+0KeUf4rKonm9uuG5xhSGKfxd2earspRnFhFKKy6ZuscwoY022hGKijwb2V2rbrjLes3Hh+ioJOYLXE6xzuFbyuVSR/lu31r33VPDifxBUWrh4K9hTMJ1KFtRoNj2q3PbiLrn+jC8X0yBtjx4+qn/U/yu5eqhjTlB9J4pkGuCC4BUgQDsune17m/zPZUsDLLgc0tzjyKs4U0XfaRxCTnJtjHBwAOvdsU8PK8I6aHaPFTvbcXDVk00xieWSTjB48vNMuiHQ0nl5quno0UEEAimrxVkI7TgRzWIkw0YkKJjtJ7q0KmISs/m29FXSuU4jvtB14hWMKKSMBz9FWx8qBj7Dq6dHJTQ8tsOOcDur3KV8ZOQ1UKaqZGdEk9z4/oU1FL9AHNVX8aHrpzVu2YacD2FaxJoDbwKYxxbjSrNTDHKNYlI8iqtmWX6Q09ibg5Rc4iwVZMuq8mlArGSiNAFbbVO9rQL2WZSzzOeWOkNuZQZt/sITwe3W3mFhQah/xWr1Dv7vv9VI+HEODmjgfNKxs8WceWHYmYmUW6KnsHNVMzlQh4LhUUw8k5jXHFlDUyxRjVqPrhH+GPe7OBLdRFjzVhLQH06z3cc0lEDK8Nw+5u9pHapjOMGnsKHufbSQm08NJfrWSeecLBlz+buzyS8eVdT6q71I7KLadW/CySyjPHNtb3pTWB97KWokpwwuBJtyKhZkUvJcSQKqwl5CmJds6xPelZPLDiAHQ3f1DA8Cn2zVftf+1SSGUYKrUUdC49Yy9+O6y6UB0u/cVE+QGgncad63fO0+x/EU7UpMzrs06BT3dRtD1bmkpgDjPgoYGR876sE7Cya1uAFNVFRQsuvh2s4ajjwKeg/EgOLDz9FPJHNw2WTS1fRmA4WcOfzCtTLN1LT/DgbNt72qCHlXOFmnGmOuqYdFc1pJNKjjurxUDWScVpy1NIR2Rc+SoMpyWa49ZuJ8PNN5JyCC0Oc5prdIT8vUZ1blzgQdgaa1/3HkVJJTMWGwZuGp2HBaLg4x2buuQhdDHVF04u1dBBya0aW8LKR2T20wB3KmZ8Qn7oZG49yekstBzgM0iu0Ki6OW+V1ENZQlnYN/NqxEyWw4Ci53KcHNeW+7rpJ2O5tSKADiUvKSLXdc3JvVSRvdHl6p1lNDW2jpgAdz5eSp5djtR7U7DCuhCGoLOYNQ5KN1QCdlcg6HdGO/7Lm8oaE1kOVY5tTc1NlaxJFhFCFVzsr0Q6trqRsoe3QMFUpaF9NN+IkAc1W7IAG3eB5LYwxqHIKlk5mYOkZutw8rqzYYukM7R4lQSRuacuC1qSsikZZsTgPJbRZFjsWhKQZOHCdQ062Fe5MuMTU3h6lVOUZeIbkFPjDj2S5Va18Uf8RkXaHMK9hsAw76rdccybe00DnNPvQnoWV4v5V3gJz6V291FT9PQW0GMjy2XQOgtOIHvaq3KUAMbUGxU0OYcRc9gVZlYl2s0RFE4OsSitrYZIiWMylCULMKFUC6FesuW61dJMSwzgG46tXFbw8mNFzjrCpYeUYjHlzWl9bEXvtroKuZfKecLw3g8CqD2PaLhdbT1NNK4tcM8rYU8GWDRr4BSqEzJ/CJyHml40+RbMI325KDS5xWn10ELdIwB4FMxoTSKkC2nVxScvKh19GISs9MOLTU4KphZZiQbChbqPhqVhkLnDBysmq6RgikBkb2eK6r9M2uHaVIVQwPignGHfYfRMjLhP2cz6KN0EnFXIOk6Ii8Z38D8laqvyoG0P5Ee6rUzjnNJsKUw27UvE+r3qQyMtNykqatsrC1oXOTYT+RpDpL6Bbil5qhxtt8KJrJc90NcHNtYd4qFpv1GPs7riKYRNqwZe7xXSyUk1pWxhDUDvSsjlyE84kHUR5KR2UGaHA7lluZLsbruoqihALmFtgPimYUqwm7W2vhpWk3kprgaWKxAnRrx1XWs3OnAWspItbSqdcaWQHANxwVA2FUEe6okD1h70LDXAXzm7MQtGWIFRtur8guuRpHaASnOnznPGgYDgUrDnnMAzTvGhSy+L93gUg92jcm6QcKcTOaS4Gx8Fay2WSPqbXj4UTzMpA/aezzVDCx4qwgpksEd72Vih6Wqmt0aseQVi6bsSBzPkqidjl2KeiOow7lVtj9U1FQSo2RgG4CvVNXJIzS8q/lI7SKCgOpMLlmxKkbFLCn4gNnmm2/emOpC7IKsR/wD0DIrMkb8QukQVUwsoxP5eXqpWRDWuBOr1Kh/DOG60P9ZifbQCed+SWy7LNGa7A17NKq4DbjansrRBVoIJsTjTZqKilGNqPqrqt31V5gIYAVzNU5slS5zRbwVoxU8/FOcKW09quM6gw5ny81TTLi6INVgNyRneTqnswqcE6z2eSwtqIU6zQfP1XQSknT6mt702lmZWgnCIznTvW3+IQ/8AUbzWS8PJyF38D6eNlmPFvMKcrRxGGtKxMrMGFXbh5paanibYNIrzCQRlPkq4mjBuoJ6GHFwasS/w803dff5LGR5oFxDqAk2ruwV4ApXvfHgLOpqanrP4rxfwSsPJ7GizR3dgW/6Vn4t5BTELCrl7jxWy2nhaLNaPRQPk2aqbreir5+FmAGtRUDgrKYc0DrYe8KXVLlSPUWFAD7KsRXJysjpAMjBLQNuG9/ysqScWkqbOGxOxpcGFnVweG4aS0m/I8kpLwcQabDXsWo3urhJQeuuFJk0/xOHkrOELqplatibaYcFdwouz3yQ/ZMpsOT8vBtcrE1Bv9RwWIcTYiMbgnCniVUda66OLWQqCFKip6xxWWMIeL1rX2Vh2dUnNJqa2v3KSWec4dU++Ctlc/HqGFNAN3pN1DStjr803FifVbH00BIxhhv8AJNG6nkw1NQoW0HcR3Yp+BDOpVkFtVYQGDUOQSSIo7HYKSfdRlKi+0dwVYADQbU7lM9Ue9Krc8W161G0YVyaSzvZDDR3BSwsVo2JUmo0Y6VLCDfypvB8KqcbLKe0l+Cm4KbhpaCB+TeacYBv4HxoqzytulaqnKp6/+0DtRk9vW4InnhzzelDSlDS20KeRggEnOB4P/wDlP2aoRmVxHNNxT1SqeFFOfStr2NxyKunMLqNa0vc40a0A1LtAAxO5U0GGQ92cCCDQg2INb1GhNj4p1Y6waAU0DsbyPmhZAQplU1JKWyFEOjx7lYQMixG0OabbB5rqWsoKDQs0We6qceC6mDoGGMd4rmoks5pJLSBtHjgoZ+JZg2X4Gy6ohUWX5ZoAIFDXvx8Escgc7KKyidFES04XPzAsVpK5YjMNA801G/ep5gY6yFVt+ob1oMAcLFcdUSPieHMJB8F0cpliK4XcP2hOsmXnFx7AqTJ+kairWCVA+No2C1KarmeO08n4reaFgdqTm/pTsx9PFLubVprgAe6yh2K1CNUZHgq+JEHQRG6S+G4bmtitP/cclWwDdfTcm/LXppHP6QdNFDYkP8A2lcxx1muOig2rh5z4WmZdx6WE9oFetmktNNThbtV5u2Vyc9jINKSlZg5wFbbb69auIbicacvVUcKz28fFXMF/u6V4wkgcdSsYbuHIeFdWlaTBuNqIR2Dt81iYuR4eqpu3XRRAltlRy+J3HGvDBSy7usNx5Wp4pmfyJHgPJiQYrAakFzHAFpFQakUIISkm2rhSpNxQXPYrZXPtBBsp3Ou7Dl6qGYeX5tNBw4DBdDkf4Fmph5/hmHDJ/wAyIC0Ur9oN3HcqDLEAQ472NNWsivYDrDXUBtrpVNG6mkIDbLEBWEFIQHnXzoe9WEF59geSSRSUengocpXA961WFvWtoCsMqRKkVPui6T4i+C2QJOBNMeQXQ4QiQzcFz2CrmnRgTQ+iRuyknc3XbxXGQ9KngBRw4da5t66NPqpoTaY23qW+Fn6T1l07BKaYlYJTsCCSQNZAG0k0FFVeVvU4wudjGridbj3qwycLHeuyyj8jsoNcSxsKIKn6YgGnU8Bb5P8AlHlGgBgtbtdEZTsJUrmnkqEM0YJJcFB8vIAflWTBwD3P4shvc3taF94yx8Iyk1/ny8N5/Iijv3to7tXJfAfys/RxhMR4gfFaCGMZXNZUEElxu40JGAF9K+iBSxNIGVQr52ySgxnYLhn/ACaycTXo4g2CK6nCqF3SE/SFU65/MrzeSsKjmMqdJTqkU2jtst2TbqUrQbPNY5gNl6SOlWF5AF28CrWNGDceWlUWWSXCqbaoJ9tWFOY0NKhqZ3TsI4KjccD793SUSACeqQNhtyOlO5tRuVdNfUd60Y91xtWMXKs5SGam2NPdlZwhroN5AVNJsBANNCtIAAwACZIFPRuGE64DNvcbMOZtyqlZiJVpAwph7xTDrg7koAqh3XQNN2kL658BzYfIS9PtaYZ3tcfCin+KYdZSZGuDEPJpPgtvhTIRlpKCLkPaIudSxMQB1uFBwW+XyRLR7VPQxLa+o4LRbsuNl/mY5r4BnNzhUGtcR4hWEAjWf2+qrHj6d/grGXSOGFLA7t7KygkbeQHiiciUFrWPuq0hLM0LDiqLt100B7K9R5ENZaB/6of/AEat5nJMN+LQDrFj2Y8Ul8HZ/wChlekFH9BDrr+kUrworpaQyFxj+y4jxXOTPw06tWOB32PPSvO/x38FTEjMHpIbuic8lkSlWkE1oSLBw1bF6rUMxLNe0te1rmkULXAEHeDYpC1ObKQLFePZdWMFehZ/5S5Nimv6foyf9JzmD9oNBwCXg/JnJ7TXNinYYrqdlFG9hKu09THHvdefY8o+LEayG0ue40DQKk4Lu/mKDAybKS7jV4MMEjD+FCLXdrhyX2KV+CZSE2kGC2EcM5v1H+pxqXDeua+Ovlq6cgZsN7ekYc6HW16XacbHXooEBhAQ6qZI/kF50YLcU3LuIwcRxUuVcgx5R3Rx4T4bwcHDG+IODhtCighKdkyO/WXT0KI78nc/JXXwtLdJOyzPyjwgd2eCe5UkJdh8uMiRY89BcxpzIMRsR79DQ01pXWcKKr/UtvVaJxJ4L0KAs0Q1ZV9cqtQFshCEIQhCELyHCKbhFIwinIRVJ66emcmmFZiMqKLENvLWcFI4aPfoFWK249sqgiEFzgNqr8oQT1XUsRjTVUeCfiCj1DOwXshsfTquc9orgS3MLh/zbzVyPguarG3DrqLJzrcVbQSqiUjgmzaf0nzqrWA7Yf3DwCdIoaO3NOtNlC2FQVdbUNJ9FPCiaqDd5mqUc65rrVNy6WEiy9SfDMQRJKWdQUdAhGlLXhtNKKSayFBeDVgFdVuzBU/yyygIuTJYjFjOiO+GS3uAXUlaTcgLiJQWyOHIlfEfi75CvLjEkXtLSc7oYhzS3Yx+BG+m8rj4ny2yjDNHSkU/0gPHNhIXp2iKILbpWTFpvZec8nfLTKEQj/xnNGuIWsA35xryBX0H4W+TzITmxJtzYrmkEQm/QD/OTd+6gG9fS6IomCJt7qy/pCZzdIx5LAWyxRZUqoIQhCEIQhCEIRRCEIS0/k6FGbmRYbIjfxe0OHIhctM/KXJrzX9Pmn+SJEaOQdRdksUSEApzXubsVx8r8qMnMNegLv64kRw5Z1F1MlIw4TAyGxjGjBrWho5BT0WUBoGyV0j394koQhCVMQhCEIQhCEIXj2DE/l5u9E9Cedg4V7/JV8EpyEVUeF0NLIU8x39zc+nBbhQQypmqq5bkRuFPkH4SM5Hd1gxjKF5xNCbBo0nHcrT5r5NbClZVkNtGMe8balrcTpJuSdi6X5NthumZiG9ocXQmvFf5XkO/7tX0P4h+ApabguhPDmh2BafpdocK1urkIu0Fc50lIGzlh2+i8lyJo7erqCV2WWvkJOwXkwCyOzRQhjqbWPPcSkYPy3yjWn6SLytzwUj8qrTENO6qIZUYhFz81oJJNABcknAAaV3uSPk7PRCOkEOC3SXODjwayvaQvpXwn8t5aSIiAGLG/wBR4+n+huDd9ztVcROctc9IRQtwbnkPmm/l7kB0nIQoT/rNXvGpzzXN4CgXSLAWVcAsLLm5HmRxedyhCEJUxCEIQhCEIQhCEIQhCEIQhCEIQhCEIQhCEIQhCEIQhCEIQhCEIQheN4Dk7CckIUY6+YB8E9BiHWeFB3Ku8FbFI5vNPQmHcNZt/dMNcBhjr8hoScMqdhVRwXRQPxhdV8tMoiDlOCXGjYofB4uALAf9zQvQAXmTIso6JMy7WfUY0On7hdemwrVOezZc/wBMMAlDuYWUIQrKxUIQhCEIQhCEIQhCEIQhCEIQhCEIQhCEIQhCEIQhCEIQhCEIQhCEIQhCEIQhCEIQhCF4yh4p6CsoUUi0KRNQ0yxYQqTl0kGy7j5RsBygKgGkOIRXQaAVGo3PNfcwhCtU/dWF0x/uB5D9VlCEKwshCEIQhCEIQhCEIQhCEIQhCEIQhCEIQhCEIQhCEIQhCEIQhCEIQhCEIQhCEIQhCEIQhf/Z"/>
          <p:cNvSpPr>
            <a:spLocks noChangeAspect="1" noChangeArrowheads="1"/>
          </p:cNvSpPr>
          <p:nvPr/>
        </p:nvSpPr>
        <p:spPr bwMode="auto">
          <a:xfrm>
            <a:off x="63500" y="-639763"/>
            <a:ext cx="178117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5142" name="Picture 22" descr="http://us.123rf.com/400wm/400/400/arbaes/arbaes1105/arbaes110500008/9454201-red-oil-barrels-in-a-white-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65204"/>
            <a:ext cx="2123728" cy="1592796"/>
          </a:xfrm>
          <a:prstGeom prst="rect">
            <a:avLst/>
          </a:prstGeom>
          <a:noFill/>
        </p:spPr>
      </p:pic>
      <p:pic>
        <p:nvPicPr>
          <p:cNvPr id="5148" name="Picture 28" descr="https://encrypted-tbn3.google.com/images?q=tbn:ANd9GcQ4H0jaVLm821E8I8ax6z_W8INqwDHQ1N_OYl4aowCS7YEZGgI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924944"/>
            <a:ext cx="1057369" cy="1024906"/>
          </a:xfrm>
          <a:prstGeom prst="rect">
            <a:avLst/>
          </a:prstGeom>
          <a:noFill/>
        </p:spPr>
      </p:pic>
      <p:sp>
        <p:nvSpPr>
          <p:cNvPr id="5150" name="AutoShape 30" descr="data:image/jpeg;base64,/9j/4AAQSkZJRgABAQAAAQABAAD/2wBDAAkGBwgHBgkIBwgKCgkLDRYPDQwMDRsUFRAWIB0iIiAdHx8kKDQsJCYxJx8fLT0tMTU3Ojo6Iys/RD84QzQ5Ojf/2wBDAQoKCg0MDRoPDxo3JR8lNzc3Nzc3Nzc3Nzc3Nzc3Nzc3Nzc3Nzc3Nzc3Nzc3Nzc3Nzc3Nzc3Nzc3Nzc3Nzc3Nzf/wAARCAChAHkDASIAAhEBAxEB/8QAHAAAAAcBAQAAAAAAAAAAAAAAAAECAwQFBgcI/8QAPRAAAgEDAgQDBgQEBAYDAAAAAQIDAAQREiEFMUFRBhNhIjJxgZGhBxSxwRUjUtEzNFNyNkJ0g+HwkpTx/8QAGAEBAQEBAQAAAAAAAAAAAAAAAAECAwT/xAAgEQEBAAIDAAIDAQAAAAAAAAAAAQIRAxIhMUEEE2EU/9oADAMBAAIRAxEAPwDl4tpF91zSijge0nzFTgMjcH6UrSNPXPbFBV8jS0I7ipzRKw3Apo2sbDsaCHcxnV5gHstzPY0ha6D+Gnhq145xK7sb92/LtaFtCgZJOV59MHcY6gVhr2yn4de3FjdD+fbStFJjqVOCfgefzoCiNbr8LbyOz8WWJkbTr1R5zt7QwPvisGgq+8O219e3Ua8Otp5542DL5KE435k9PnQeoN+tDNR7W4d7aFp18uUoC6ZzhsbjNPeYDyFArVihqzSc56GgAO1AqjBpJ2ohvQOZFDIpvfvQ37D60HlpBk08BkY6U0hYgMwAHbFOAsThTtQNmP2qHlU9pxv1oY3GDQanwHdycP4xwu5iUkSSNBKFHMEr+xJrQfip+H1k0d34ksTMtw0ivdxAgow5FxtkHl1xzqk8CyLDd2juoKrc6hn4f2rtN0kd1BLbXCa4pUKOp6gjBoPMsNhAiKdGSe5zXS/wllW34lLEMKk8eCPUbisHLbvbXU1o51NBI0ZPcgkftWk8JyTWl3HPA+JEOcHr3oO46V7CjGOmKq7G/e7tUuMac7MufdNS0lDcyQPSgk4FDApKyIeTUmUhlIUsCeqmgcOKLA9apOLWvE5YwOG3bxtnfUR+tVF1w3xIsAEV+7yHn7QGPtQbH5UW3YfWsqeHcYZIgZZGOPbJkINF/BOI/wCpL/8AYag4KzazzwKXHgYAOaaZMbeahx6UFOGGHWgkkHn0oDvTZlAXBJ9OVHby5fTGjP3Bxig1fhciOC1kxnTd4I7jSB+5rvBUHpXCOGAQWVsq+890jfVlUV3csKDzxx6J4vEvFI3OHF3IcfFiR9iKncMkKsHyxdGBye1Wn4m8PFl4sa6VcJeRrLnoWA0t+g+tUNrdrDLnQWUrvmg33DeKS2mZYzqjZSd+VbfhNzDxGwiuo1xrX2l/pPUVyjw3fPcXa2Dbwzv5ZONwDscfWttwG4bgV8/C+Jv5a8opW2SQDkfjQa4RoOSij0L2oBtQBByDyNFQHpXtQwvYUW9EaBRA7UXs9hSc0jfuKDzC0CsMr86YkjUbbUrzvKXQs3mnrgU7bWslw2WG3XNA1BbNKcLnFWtrbLEVjAG/vH0p1BHAmkc8dKEQYwyTHnj7UF3wdVuuI8Oi2Gq6gcj/ALgP6Ka7VrZicDlua4p4VeKDi1hd3T+XbQKssjnkAiSHP1IHzqbxz8Qf4heaLKUQ2kZ2XmzHuT+1Y5OSYTbphhcrpqvxTtTJwuxvAmryLjS+OisD+4H1rmIwJiuCMagM/GuqcDtJOJ8AKccTKT7hDlTp5A9wdzVtwPhvBvy81pDw9AqMVbzQHL99zz5UmW5N/aZY+3X05b4YlYcSshEcyGcADHM6q7fJHHMoEsaOB0dQd6YtrG2tP8rBHEDvhEA3qSdjsK2wGQPlRa6QWIpLE0DuuiLU2rGlaqA2NF86IuD0pPmD+k0HmSOS2TfySzep2pb38jDCAIPSoZHSpFrblmHx3oJEDSgB3II6g1Z2Q/MWepGOMlWVRvkbHmagzYUBaV4dhvrqadLWFmVWyXBAAJB6/KglXkc15wme2snHnKoTy3TBYA8gd+1Y7hlrNxG7SygQ+ZO/l6jn2O5I9K2/8KvkdpILuM3BYHGDjIPPP06VZcM4VHacTuOKSBRdzDSwXkG5Ej44FS4XInJ1dCW9CwKgOQqj6ChA09lxhbyMkQ3A0Tr01rsD88fas9aTljMMn/DbH/vyrUcOfzDLHnOsK6g+oH74reeHbScWVm2milWWMMtODcVW2EqqoQezjI09qsUYGo0S69abIp8jIpsjBqIbAoE707tii1L2oGSaVSyU7UnUP6fvQeaYrYbZG9TY0WNMnpTUMqsM4GaVPJlcZoItxJu59DS/Cdw0SXzg5VvLDrqxn3iPuTUO8YrE5HQUPDWiaR1ldiocalTGSOm/SpvSzC52YxsIJWlCypGqxqRsD7x+fOrmK3OFyO7Go9vdRWkDyBpYYAqgI45knG1P2vFoZZJBpAAITYYGev2H3qzl9075/hax7Y07bjRPMOmgj7Grfh16I7mHU3s40MfTlUS3gEkyvzDDJ+Y/81MghgnOEi2BwWzvXXtHHDhy0u2laO4R+WvY/wC4bH+/zq2trgHG/OqadA0asmWBUMPRl2b6j9KVFKyPpJ3B2/b9qniXGxp1aikOEJwD2qHBdISuWHtKGAz0qW2HTasU14jM7ZI5UWcjdsUbrnrSNO2OdRCtSDYGlZHY/SmwuKHyoPOoi0nOrAFNsxYdMntSnyQSetNN2oI1yCEKttmqu1lFvfyA4w42z/761b3eXUEH2hzqiusi4RuZB6VnKbjfHl1ylXq3Us0McTuxjT3VzsD8K0PD1eO1hwTrkJff1wB9hWd4XbvJKqlT/wDu36mtvZWJklEpwsagac9hsPtWePDXterl/JmpF5+dW0tRq2VEzI46DGKFjx+KZW/LbL0JGM1nuKy/mkNtFq0dSORpPCOGXDdD5Y9eddrvbHHnMp/W/wCET3EzMsQaQZB27j+/Kp1zBcwuSIVYYBHtqDt6E1hj4o4nwVxbWUMQiGxZlJyfjS7niPEuIr+Yld5FU81205++KXKfC3jvza0fG+JT2aQoVAiJZHyN8bacfI1b+BOKzcRsJluWLNBJ5YY8yPWsHNcX17bxwXOWjV1KEnJBAI/TH0rU+Dh/DrTn/iSlnHbPL7Vi7c8ta6tlOuDTBYgDBqXtPDkHmNjUIg5IPSq4D3J3YUeB3FNafa+PKjwey0HnWRlG2fdqM0yk5B+1PeUwGAxyDyJo2XSh8xVJoIt0dcOuPpzxVU41Ou2d84qwmlwSApX51G9gvkZzntQbbw+0VzAgQrqZRkY90DrVusqzsYYXBXuNxXPJ0bhc0UcchIe3Vjjucgj6qateGcaktbRo1VWJOdROD8Kzv3VcLvbWyTQowUICRzo7ji0FjF5mxuCf5a9B64qDw/i6flp3FtukepiTuzdh8yKjSN+dtPN4hNqd9lQjHyHarnzSfEb4+a8ZifxNdm6jZjEkWoalMeQfWraPiiROJbedATvlRgMM9qxN1GJJ2bzCqqTtjGnfc/sKsODWgEmmZS0Y31cvp3rM3fY9n+vGz2adDglM9hFPL5asASdAwO+fpVnw+4WBhrBMZTcDrWbNyIeCvpcMzHSB1HIYNWPCy8lnbq3QFAT1xyP6Vv8Ajz43tbk3HBr/AAfLLa0x7LAc6mSuC/PSSeVYng1wVnAcsDG2y9+4rVyFtOoBiD1PSpGskjI1HBBHOj1J/VUT+YucZA5A0WqX/TP0qsuG37hruZ1UKskjMAOgJzioE4LEKu+OtPTuTpJbJYb46Ux5WOTHHwoGJEY7EZqOQFOFG/LlUuUBVJ15PTFQ9LE46nvQbXw/wK08UW0VleyPBIufKniA1BhqGDnmNtx/akcT/DvivCUaS3db2Bdz5anWB301L8DTeVd2zE+wJlUEeuxz/wDKuuK2k5HOmolm3B7a4ZoJbdHMcsm+pV1Yxtgjaqxh5l8iCXW45leRx+ldw434T4Nxo+bcWpiuTkefAxVj8RyNVMP4d8LiZmMzu4XCllAP2rl+qbc7hXJrmK5u7oW9uhfILEKM8v8Azirzg/Dp4ZYxNMseoGKQ6jhUwRgkeprpvDPCfDbKMh49bsMNhiB8BvmrO14Vw21bXBaRq68icsR8zmukmiYVzS1sZ47fyZEB0SMepDDbfv3rT8MtC9sqxoRg7KTvWnuuH211u8akj/m5EfOitrSO1RhHk5OxxvV+3WeTSPZcJihk8+QfzWOTvtmrBsKck0NTgYwDkduVIXbAbOM4JNAl9wQz5U9BQ9j+p/rRHTqJyGFI1R0HB39r3dm6ik4cbHFESDtsPjSfaA3bV8KBE256U2i+1mlNz3z86NB2oNJ4SuY4JYY5jhHuCoPY4BU/b712UygrnJ5bnvXn9JWjs2KnDLMrgjoa7Twa7N/wWxmOVaa3ViccjgUFr53JiowNiVbcUPMDL2O/OocaXBDLJMcn3WRRt8fWnY4WiQIz6iNtR3J9TQSQy5yxyKLUMZzkZ+lMnLbHp1zRYAXGfhQPBgu+cY570QlBxpPz70gYxkgUksM4B+Q/tQPam749KSzZ57+tJXIAIJyKIZPPpzoFZJwEG2M56UvWv9P6f2pChTzJx02pOlP9Q0HAG6/Gkr71ChQJl50cfKhQoHD/AJaT/cK7R4S/4Y4Z/wBKn6UKFBbxcmo25GhQoEn3RRrzPwoUKBEnKii98fChQoHOg+NEPeb40KFA4OYqNQoUH//Z"/>
          <p:cNvSpPr>
            <a:spLocks noChangeAspect="1" noChangeArrowheads="1"/>
          </p:cNvSpPr>
          <p:nvPr/>
        </p:nvSpPr>
        <p:spPr bwMode="auto">
          <a:xfrm>
            <a:off x="63500" y="-669925"/>
            <a:ext cx="1047750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5152" name="Picture 32" descr="https://encrypted-tbn1.google.com/images?q=tbn:ANd9GcTEvXY4bwGyI-w_Pn2lJC-jICZjSLOw1hoQgOPlehF7FZk0x8FZC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50086" y="4463033"/>
            <a:ext cx="1793914" cy="2394967"/>
          </a:xfrm>
          <a:prstGeom prst="rect">
            <a:avLst/>
          </a:prstGeom>
          <a:noFill/>
        </p:spPr>
      </p:pic>
      <p:pic>
        <p:nvPicPr>
          <p:cNvPr id="5134" name="Picture 14" descr="https://encrypted-tbn3.google.com/images?q=tbn:ANd9GcSu0nBvT140jl16zqybeR5sy2nHJ8zbTg73_xSZVac2CQZ300d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83982"/>
            <a:ext cx="2195736" cy="2931421"/>
          </a:xfrm>
          <a:prstGeom prst="rect">
            <a:avLst/>
          </a:prstGeom>
          <a:noFill/>
        </p:spPr>
      </p:pic>
      <p:pic>
        <p:nvPicPr>
          <p:cNvPr id="24" name="Picture 8" descr="http://www.totallyfreecrap.com/Images/2009/oct/spoon.jpg"/>
          <p:cNvPicPr>
            <a:picLocks noChangeAspect="1" noChangeArrowheads="1"/>
          </p:cNvPicPr>
          <p:nvPr/>
        </p:nvPicPr>
        <p:blipFill>
          <a:blip r:embed="rId9" cstate="print"/>
          <a:srcRect l="36456" r="38600"/>
          <a:stretch>
            <a:fillRect/>
          </a:stretch>
        </p:blipFill>
        <p:spPr bwMode="auto">
          <a:xfrm>
            <a:off x="7236296" y="0"/>
            <a:ext cx="73127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  <a:latin typeface="Calibri" pitchFamily="34" charset="0"/>
              </a:rPr>
              <a:t>Allir Svanir flokka</a:t>
            </a:r>
            <a:endParaRPr lang="is-IS" dirty="0">
              <a:solidFill>
                <a:srgbClr val="0083CA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536504"/>
          </a:xfrm>
        </p:spPr>
        <p:txBody>
          <a:bodyPr/>
          <a:lstStyle/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Mismikil krafa eftir viðmiðum</a:t>
            </a:r>
          </a:p>
          <a:p>
            <a:pPr lvl="1"/>
            <a:r>
              <a:rPr lang="is-IS" dirty="0" smtClean="0"/>
              <a:t>Flokkað </a:t>
            </a:r>
            <a:r>
              <a:rPr lang="is-IS" dirty="0" err="1" smtClean="0"/>
              <a:t>vs</a:t>
            </a:r>
            <a:r>
              <a:rPr lang="is-IS" dirty="0" smtClean="0"/>
              <a:t>. óflokkað</a:t>
            </a:r>
          </a:p>
          <a:p>
            <a:pPr lvl="2">
              <a:buNone/>
            </a:pPr>
            <a:endParaRPr lang="is-IS" dirty="0" smtClean="0"/>
          </a:p>
          <a:p>
            <a:r>
              <a:rPr lang="is-IS" dirty="0" smtClean="0"/>
              <a:t>Hvað er “óflokkaður úrgangur”?	</a:t>
            </a:r>
            <a:endParaRPr lang="is-IS" dirty="0"/>
          </a:p>
        </p:txBody>
      </p:sp>
      <p:pic>
        <p:nvPicPr>
          <p:cNvPr id="4" name="Picture 1" descr="Umhverfisstofnun 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3230516" cy="25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zacalife.com/blog/wp-content/uploads/2009/11/gum-trench-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1467491" cy="144477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1340768"/>
            <a:ext cx="3810000" cy="4611216"/>
          </a:xfrm>
        </p:spPr>
        <p:txBody>
          <a:bodyPr/>
          <a:lstStyle/>
          <a:p>
            <a:pPr>
              <a:buNone/>
            </a:pPr>
            <a:r>
              <a:rPr lang="is-IS" dirty="0" smtClean="0"/>
              <a:t>	</a:t>
            </a:r>
            <a:r>
              <a:rPr lang="is-IS" b="1" dirty="0" smtClean="0">
                <a:solidFill>
                  <a:srgbClr val="0083CA"/>
                </a:solidFill>
                <a:latin typeface="Calibri" pitchFamily="34" charset="0"/>
              </a:rPr>
              <a:t>Hvað er ekki hægt að endurvinna?</a:t>
            </a:r>
          </a:p>
          <a:p>
            <a:pPr lvl="2"/>
            <a:r>
              <a:rPr lang="is-IS" dirty="0" smtClean="0"/>
              <a:t>Tyggjó</a:t>
            </a:r>
          </a:p>
          <a:p>
            <a:pPr lvl="2"/>
            <a:r>
              <a:rPr lang="is-IS" dirty="0" smtClean="0"/>
              <a:t>Gúmmíteygjur</a:t>
            </a:r>
          </a:p>
          <a:p>
            <a:pPr lvl="2"/>
            <a:r>
              <a:rPr lang="is-IS" dirty="0" err="1" smtClean="0"/>
              <a:t>bleyjur</a:t>
            </a:r>
            <a:r>
              <a:rPr lang="is-IS" dirty="0" smtClean="0"/>
              <a:t>/dömubindi</a:t>
            </a:r>
          </a:p>
          <a:p>
            <a:pPr lvl="2"/>
            <a:r>
              <a:rPr lang="is-IS" dirty="0" smtClean="0"/>
              <a:t>svampur....</a:t>
            </a:r>
          </a:p>
          <a:p>
            <a:pPr lvl="2"/>
            <a:endParaRPr lang="is-IS" dirty="0" smtClean="0"/>
          </a:p>
          <a:p>
            <a:pPr lvl="2"/>
            <a:endParaRPr lang="is-IS" dirty="0" smtClean="0"/>
          </a:p>
          <a:p>
            <a:pPr lvl="2"/>
            <a:endParaRPr lang="is-IS" dirty="0" smtClean="0"/>
          </a:p>
          <a:p>
            <a:pPr lvl="2"/>
            <a:endParaRPr lang="is-IS" dirty="0" smtClean="0"/>
          </a:p>
          <a:p>
            <a:pPr lvl="2"/>
            <a:endParaRPr lang="is-IS" dirty="0" smtClean="0"/>
          </a:p>
          <a:p>
            <a:pPr lvl="2"/>
            <a:r>
              <a:rPr lang="is-IS" dirty="0" smtClean="0"/>
              <a:t>Varla mikið af þessu, eða hvað?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-108520" y="692696"/>
            <a:ext cx="5256584" cy="864096"/>
          </a:xfrm>
        </p:spPr>
        <p:txBody>
          <a:bodyPr/>
          <a:lstStyle/>
          <a:p>
            <a:pPr>
              <a:buNone/>
            </a:pPr>
            <a:r>
              <a:rPr lang="is-IS" sz="4000" dirty="0" smtClean="0"/>
              <a:t>	</a:t>
            </a:r>
            <a:r>
              <a:rPr lang="is-IS" sz="3600" dirty="0" smtClean="0">
                <a:solidFill>
                  <a:srgbClr val="0083CA"/>
                </a:solidFill>
                <a:latin typeface="Calibri" pitchFamily="34" charset="0"/>
              </a:rPr>
              <a:t>Hvað er hægt að flokka?</a:t>
            </a:r>
            <a:endParaRPr lang="is-IS" sz="4000" dirty="0">
              <a:solidFill>
                <a:srgbClr val="0083CA"/>
              </a:solidFill>
              <a:latin typeface="Calibri" pitchFamily="34" charset="0"/>
            </a:endParaRPr>
          </a:p>
        </p:txBody>
      </p:sp>
      <p:pic>
        <p:nvPicPr>
          <p:cNvPr id="25604" name="Picture 4" descr="http://www.ikon-gallery.co.uk/Repository/Media/A5583259-7E5F-4268-8DE4-90AEA87EE133/A5583259-7E5F-4268-8DE4-90AEA87EE133_t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365104"/>
            <a:ext cx="1224136" cy="1224136"/>
          </a:xfrm>
          <a:prstGeom prst="rect">
            <a:avLst/>
          </a:prstGeom>
          <a:noFill/>
        </p:spPr>
      </p:pic>
      <p:pic>
        <p:nvPicPr>
          <p:cNvPr id="6" name="Picture 1" descr="Umhverfisstofnun 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51520" y="1772816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is-IS" sz="2000" kern="0" noProof="0" dirty="0" err="1" smtClean="0">
                <a:latin typeface="+mn-lt"/>
                <a:ea typeface="ヒラギノ角ゴ Pro W3" pitchFamily="-65" charset="-128"/>
                <a:cs typeface="Verdana"/>
              </a:rPr>
              <a:t>Gæða</a:t>
            </a:r>
            <a:r>
              <a:rPr kumimoji="0" lang="is-I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appír</a:t>
            </a: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 Gagnaeyðing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Pappír og sléttur pappi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lang="is-IS" sz="2000" kern="0" dirty="0" smtClean="0">
                <a:latin typeface="+mn-lt"/>
                <a:ea typeface="ヒラギノ角ゴ Pro W3" pitchFamily="-65" charset="-128"/>
                <a:cs typeface="Verdana"/>
              </a:rPr>
              <a:t>Bylgjupappi</a:t>
            </a:r>
            <a:endParaRPr lang="is-IS" sz="2000" kern="0" dirty="0"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Plastumbúðir</a:t>
            </a:r>
            <a:endParaRPr kumimoji="0" lang="is-I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Skilagjaldskyldar umbúðir (</a:t>
            </a:r>
            <a:r>
              <a:rPr kumimoji="0" lang="is-I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Dósir</a:t>
            </a: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/Flöskur)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Málmar 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Rafhlöður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Ljósaperur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Blekhylki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kumimoji="0" lang="is-I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is-IS" sz="2000" kern="0" dirty="0"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kumimoji="0" lang="is-I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Spilliefni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Raftæki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Verdana"/>
              </a:rPr>
              <a:t>Húsgögn</a:t>
            </a:r>
          </a:p>
          <a:p>
            <a:pPr marL="228600" lvl="0" indent="-228600">
              <a:spcBef>
                <a:spcPct val="20000"/>
              </a:spcBef>
              <a:buFontTx/>
              <a:buChar char="•"/>
            </a:pPr>
            <a:r>
              <a:rPr lang="is-IS" sz="2000" kern="0" dirty="0" smtClean="0">
                <a:latin typeface="+mn-lt"/>
                <a:cs typeface="Verdana"/>
              </a:rPr>
              <a:t>Lífrænn úrgangur</a:t>
            </a:r>
          </a:p>
          <a:p>
            <a:pPr marL="228600" lvl="0" indent="-228600">
              <a:spcBef>
                <a:spcPct val="20000"/>
              </a:spcBef>
              <a:buFontTx/>
              <a:buChar char="•"/>
            </a:pPr>
            <a:r>
              <a:rPr lang="is-IS" sz="2000" kern="0" dirty="0" smtClean="0">
                <a:latin typeface="+mn-lt"/>
                <a:cs typeface="Verdana"/>
              </a:rPr>
              <a:t>Matarolía</a:t>
            </a:r>
          </a:p>
          <a:p>
            <a:pPr marL="228600" lvl="0" indent="-228600">
              <a:spcBef>
                <a:spcPct val="20000"/>
              </a:spcBef>
              <a:buFontTx/>
              <a:buChar char="•"/>
            </a:pPr>
            <a:r>
              <a:rPr lang="is-IS" sz="2000" kern="0" dirty="0" smtClean="0">
                <a:latin typeface="+mn-lt"/>
                <a:cs typeface="Verdana"/>
              </a:rPr>
              <a:t>Garðaúrgangur</a:t>
            </a:r>
          </a:p>
          <a:p>
            <a:pPr marL="228600" lvl="0" indent="-228600">
              <a:spcBef>
                <a:spcPct val="20000"/>
              </a:spcBef>
              <a:buFontTx/>
              <a:buChar char="•"/>
            </a:pPr>
            <a:r>
              <a:rPr lang="is-IS" sz="2000" kern="0" dirty="0" smtClean="0">
                <a:latin typeface="+mn-lt"/>
                <a:cs typeface="Verdana"/>
              </a:rPr>
              <a:t>Múrbrot</a:t>
            </a:r>
          </a:p>
          <a:p>
            <a:pPr marL="228600" lvl="0" indent="-228600">
              <a:spcBef>
                <a:spcPct val="20000"/>
              </a:spcBef>
              <a:buFontTx/>
              <a:buChar char="•"/>
            </a:pPr>
            <a:r>
              <a:rPr lang="is-IS" sz="2000" kern="0" dirty="0" smtClean="0">
                <a:latin typeface="+mn-lt"/>
                <a:cs typeface="Verdana"/>
              </a:rPr>
              <a:t>Gler/postulín</a:t>
            </a:r>
          </a:p>
          <a:p>
            <a:pPr marL="228600" lvl="0" indent="-228600">
              <a:spcBef>
                <a:spcPct val="20000"/>
              </a:spcBef>
              <a:buFontTx/>
              <a:buChar char="•"/>
            </a:pPr>
            <a:r>
              <a:rPr lang="is-IS" sz="2000" kern="0" dirty="0" err="1" smtClean="0">
                <a:latin typeface="+mn-lt"/>
                <a:cs typeface="Verdana"/>
              </a:rPr>
              <a:t>Ofl</a:t>
            </a:r>
            <a:r>
              <a:rPr lang="is-IS" sz="2000" kern="0" dirty="0" smtClean="0">
                <a:latin typeface="+mn-lt"/>
                <a:cs typeface="Verdana"/>
              </a:rPr>
              <a:t>.</a:t>
            </a: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kumimoji="0" lang="is-I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is-IS" sz="2000" kern="0" dirty="0" smtClean="0"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kumimoji="0" lang="is-I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lang="is-IS" sz="2000" kern="0" dirty="0" smtClean="0">
              <a:latin typeface="+mn-lt"/>
              <a:ea typeface="ヒラギノ角ゴ Pro W3" pitchFamily="-65" charset="-128"/>
              <a:cs typeface="Verdana"/>
            </a:endParaRPr>
          </a:p>
          <a:p>
            <a:pPr marL="228600" indent="-228600">
              <a:spcBef>
                <a:spcPct val="20000"/>
              </a:spcBef>
              <a:buFontTx/>
              <a:buChar char="•"/>
            </a:pPr>
            <a:endParaRPr kumimoji="0" lang="is-I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Verdana"/>
            </a:endParaRPr>
          </a:p>
          <a:p>
            <a:pPr>
              <a:spcBef>
                <a:spcPct val="20000"/>
              </a:spcBef>
            </a:pPr>
            <a:endParaRPr lang="is-IS" sz="2000" kern="0" dirty="0" smtClean="0">
              <a:latin typeface="+mn-lt"/>
              <a:ea typeface="ヒラギノ角ゴ Pro W3" pitchFamily="-65" charset="-128"/>
              <a:cs typeface="Verdana"/>
            </a:endParaRPr>
          </a:p>
        </p:txBody>
      </p:sp>
      <p:pic>
        <p:nvPicPr>
          <p:cNvPr id="8" name="Picture 7" descr="línur og merki umsjónaraðili svansins st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08" tIns="45704" rIns="91408" bIns="45704"/>
          <a:lstStyle/>
          <a:p>
            <a:pPr defTabSz="1042988"/>
            <a:r>
              <a:rPr lang="is-IS" dirty="0" err="1" smtClean="0"/>
              <a:t>Urðunarstaður</a:t>
            </a:r>
            <a:r>
              <a:rPr lang="is-IS" dirty="0" smtClean="0"/>
              <a:t> SORPU</a:t>
            </a:r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16530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z="1400" dirty="0" smtClean="0"/>
              <a:t>(c) SORPA 2012</a:t>
            </a:r>
            <a:endParaRPr lang="is-IS" sz="1400" dirty="0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44525" y="1876425"/>
            <a:ext cx="4287838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>
            <a:spAutoFit/>
          </a:bodyPr>
          <a:lstStyle/>
          <a:p>
            <a:pPr algn="l" defTabSz="441325" eaLnBrk="0" hangingPunct="0">
              <a:spcBef>
                <a:spcPct val="100000"/>
              </a:spcBef>
            </a:pPr>
            <a:r>
              <a:rPr lang="is-IS" sz="2800" dirty="0"/>
              <a:t>Blandaður úrgangur, (baggaður og </a:t>
            </a:r>
            <a:r>
              <a:rPr lang="is-IS" sz="2800" dirty="0" err="1"/>
              <a:t>óbagganlegur</a:t>
            </a:r>
            <a:r>
              <a:rPr lang="is-IS" sz="2800" dirty="0"/>
              <a:t>) </a:t>
            </a:r>
            <a:br>
              <a:rPr lang="is-IS" sz="2800" dirty="0"/>
            </a:br>
            <a:r>
              <a:rPr lang="is-IS" sz="2800" dirty="0"/>
              <a:t>er fluttur</a:t>
            </a:r>
            <a:br>
              <a:rPr lang="is-IS" sz="2800" dirty="0"/>
            </a:br>
            <a:r>
              <a:rPr lang="is-IS" sz="2800" dirty="0"/>
              <a:t>á </a:t>
            </a:r>
            <a:r>
              <a:rPr lang="is-IS" sz="2800" dirty="0" err="1"/>
              <a:t>urðunarstað</a:t>
            </a:r>
            <a:r>
              <a:rPr lang="is-IS" sz="2800" dirty="0"/>
              <a:t> </a:t>
            </a:r>
            <a:br>
              <a:rPr lang="is-IS" sz="2800" dirty="0"/>
            </a:br>
            <a:r>
              <a:rPr lang="is-IS" sz="2800" dirty="0"/>
              <a:t>SORPU í Álfsnesi.</a:t>
            </a:r>
          </a:p>
          <a:p>
            <a:pPr algn="l" defTabSz="441325" eaLnBrk="0" hangingPunct="0">
              <a:spcBef>
                <a:spcPct val="100000"/>
              </a:spcBef>
            </a:pPr>
            <a:r>
              <a:rPr lang="is-IS" sz="3200" dirty="0"/>
              <a:t/>
            </a:r>
            <a:br>
              <a:rPr lang="is-IS" sz="3200" dirty="0"/>
            </a:br>
            <a:r>
              <a:rPr lang="is-IS" sz="3200" dirty="0"/>
              <a:t/>
            </a:r>
            <a:br>
              <a:rPr lang="is-IS" sz="3200" dirty="0"/>
            </a:br>
            <a:endParaRPr lang="is-IS" sz="3200" dirty="0"/>
          </a:p>
          <a:p>
            <a:pPr algn="l" defTabSz="441325" eaLnBrk="0" hangingPunct="0">
              <a:spcBef>
                <a:spcPct val="50000"/>
              </a:spcBef>
            </a:pPr>
            <a:endParaRPr lang="is-IS" sz="3200" dirty="0"/>
          </a:p>
        </p:txBody>
      </p:sp>
      <p:pic>
        <p:nvPicPr>
          <p:cNvPr id="7" name="Picture 3" descr="alfsnes_ljosmy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5577"/>
            <a:ext cx="4396681" cy="395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6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5464175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is-IS" sz="1400" dirty="0" smtClean="0">
                <a:solidFill>
                  <a:schemeClr val="tx1"/>
                </a:solidFill>
              </a:rPr>
              <a:t>(c) SORPA 2012</a:t>
            </a:r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-17462" y="447676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8" tIns="45704" rIns="91408" bIns="45704" anchor="ctr"/>
          <a:lstStyle/>
          <a:p>
            <a:pPr algn="ctr" defTabSz="1042988">
              <a:defRPr/>
            </a:pPr>
            <a:r>
              <a:rPr lang="is-IS" sz="4400" dirty="0">
                <a:solidFill>
                  <a:srgbClr val="0083CA"/>
                </a:solidFill>
                <a:latin typeface="+mj-lt"/>
              </a:rPr>
              <a:t>Magntölur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9388" y="1600200"/>
            <a:ext cx="8750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/>
          <a:lstStyle/>
          <a:p>
            <a:pPr algn="ctr" defTabSz="1042988">
              <a:spcBef>
                <a:spcPct val="20000"/>
              </a:spcBef>
              <a:buClr>
                <a:srgbClr val="003399"/>
              </a:buClr>
            </a:pPr>
            <a:r>
              <a:rPr lang="is-IS" dirty="0"/>
              <a:t>Árið </a:t>
            </a:r>
            <a:r>
              <a:rPr lang="is-IS" dirty="0" smtClean="0"/>
              <a:t>2011 </a:t>
            </a:r>
            <a:r>
              <a:rPr lang="is-IS" dirty="0"/>
              <a:t>var heildarmagn úrgangs ráðstafað af SORPU </a:t>
            </a:r>
            <a:r>
              <a:rPr lang="is-IS" dirty="0" smtClean="0"/>
              <a:t>147.851 tonn</a:t>
            </a:r>
          </a:p>
          <a:p>
            <a:pPr marL="390525" indent="-390525" defTabSz="1042988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</a:pPr>
            <a:endParaRPr lang="is-IS" dirty="0"/>
          </a:p>
          <a:p>
            <a:pPr marL="390525" indent="-390525" defTabSz="1042988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</a:pPr>
            <a:endParaRPr lang="is-IS" dirty="0" smtClean="0"/>
          </a:p>
          <a:p>
            <a:pPr marL="390525" indent="-390525" defTabSz="1042988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</a:pPr>
            <a:endParaRPr lang="is-IS" dirty="0"/>
          </a:p>
          <a:p>
            <a:pPr marL="390525" indent="-390525" defTabSz="1042988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</a:pPr>
            <a:endParaRPr lang="is-IS" dirty="0" smtClean="0"/>
          </a:p>
          <a:p>
            <a:pPr marL="390525" indent="-390525" defTabSz="1042988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</a:pPr>
            <a:endParaRPr lang="is-IS" dirty="0" smtClean="0"/>
          </a:p>
          <a:p>
            <a:pPr marL="390525" indent="-390525" defTabSz="1042988">
              <a:spcBef>
                <a:spcPct val="20000"/>
              </a:spcBef>
              <a:buClr>
                <a:srgbClr val="003399"/>
              </a:buClr>
              <a:buFont typeface="Arial" pitchFamily="34" charset="0"/>
              <a:buChar char="•"/>
            </a:pPr>
            <a:endParaRPr lang="is-IS" dirty="0" smtClean="0"/>
          </a:p>
          <a:p>
            <a:pPr algn="ctr" defTabSz="1042988">
              <a:spcBef>
                <a:spcPct val="20000"/>
              </a:spcBef>
              <a:buClr>
                <a:srgbClr val="003399"/>
              </a:buClr>
            </a:pPr>
            <a:r>
              <a:rPr lang="is-IS" dirty="0" smtClean="0"/>
              <a:t>53 Hallgrímskirkjuturnar</a:t>
            </a:r>
            <a:endParaRPr lang="is-IS" dirty="0"/>
          </a:p>
          <a:p>
            <a:pPr marL="390525" indent="-390525" algn="l" defTabSz="1042988">
              <a:spcBef>
                <a:spcPct val="20000"/>
              </a:spcBef>
              <a:buClr>
                <a:srgbClr val="003399"/>
              </a:buClr>
            </a:pPr>
            <a:endParaRPr lang="is-IS" sz="4000" dirty="0"/>
          </a:p>
          <a:p>
            <a:pPr marL="390525" indent="-390525" algn="l" defTabSz="1042988">
              <a:spcBef>
                <a:spcPct val="20000"/>
              </a:spcBef>
              <a:buClr>
                <a:srgbClr val="003399"/>
              </a:buClr>
            </a:pPr>
            <a:endParaRPr lang="is-IS" sz="2800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38643702"/>
              </p:ext>
            </p:extLst>
          </p:nvPr>
        </p:nvGraphicFramePr>
        <p:xfrm>
          <a:off x="2843808" y="2420888"/>
          <a:ext cx="3960440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50_hallgrimskirkjuturna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751" y="5829300"/>
            <a:ext cx="955516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56" y="629817"/>
            <a:ext cx="8229600" cy="1143000"/>
          </a:xfrm>
        </p:spPr>
        <p:txBody>
          <a:bodyPr/>
          <a:lstStyle/>
          <a:p>
            <a:r>
              <a:rPr lang="is-IS" dirty="0" smtClean="0"/>
              <a:t>    </a:t>
            </a:r>
            <a:r>
              <a:rPr lang="is-IS" dirty="0" smtClean="0">
                <a:solidFill>
                  <a:srgbClr val="0083CA"/>
                </a:solidFill>
              </a:rPr>
              <a:t>Forgangsröðun lausna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95536" y="6127176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z="1400" dirty="0" smtClean="0"/>
              <a:t>(c) SORPA 2012</a:t>
            </a:r>
            <a:endParaRPr lang="is-IS" sz="1400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rot="-10800000">
            <a:off x="827584" y="1772817"/>
            <a:ext cx="4495800" cy="4343400"/>
            <a:chOff x="1248" y="240"/>
            <a:chExt cx="4176" cy="3600"/>
          </a:xfrm>
        </p:grpSpPr>
        <p:sp>
          <p:nvSpPr>
            <p:cNvPr id="6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95400" y="2060848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2400" dirty="0" smtClean="0"/>
              <a:t>            </a:t>
            </a:r>
            <a:r>
              <a:rPr lang="is-IS" sz="2800" dirty="0" smtClean="0"/>
              <a:t>Minnkun</a:t>
            </a:r>
            <a:endParaRPr lang="en-GB" sz="2800" dirty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475656" y="3187824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2400" dirty="0" smtClean="0"/>
              <a:t>        Endurnotkun</a:t>
            </a:r>
            <a:endParaRPr lang="en-GB" sz="2400" dirty="0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439416" y="4400277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2000" dirty="0" smtClean="0"/>
              <a:t>             Umbreyting</a:t>
            </a:r>
            <a:endParaRPr lang="en-GB" sz="2000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2483768" y="5229200"/>
            <a:ext cx="1143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1700" dirty="0" smtClean="0"/>
              <a:t>    </a:t>
            </a:r>
            <a:r>
              <a:rPr lang="is-IS" sz="1700" dirty="0" err="1" smtClean="0"/>
              <a:t>Urðun</a:t>
            </a:r>
            <a:endParaRPr lang="en-GB" sz="1700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572000" y="2564904"/>
            <a:ext cx="53285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is-IS" sz="2000" b="1" dirty="0" smtClean="0"/>
              <a:t>      Forgangsröðunin er að:</a:t>
            </a: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is-IS" sz="2000" b="1" dirty="0" smtClean="0"/>
              <a:t> Draga úr magni úrgangs</a:t>
            </a: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is-IS" sz="2000" b="1" dirty="0" smtClean="0"/>
              <a:t> Endurnota</a:t>
            </a:r>
            <a:r>
              <a:rPr lang="is-IS" sz="2000" dirty="0" smtClean="0"/>
              <a:t> - ,,Góði hirðirinn”</a:t>
            </a: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is-IS" sz="2000" b="1" dirty="0" smtClean="0"/>
              <a:t> Endurvinna</a:t>
            </a:r>
            <a:r>
              <a:rPr lang="is-IS" sz="2000" dirty="0" smtClean="0"/>
              <a:t> - Molta, timburflís,     </a:t>
            </a:r>
            <a:br>
              <a:rPr lang="is-IS" sz="2000" dirty="0" smtClean="0"/>
            </a:br>
            <a:r>
              <a:rPr lang="is-IS" sz="2000" dirty="0" smtClean="0"/>
              <a:t>   pappi, plast, gasvinnsla o.fl.</a:t>
            </a:r>
          </a:p>
          <a:p>
            <a:pPr lvl="1" algn="l" eaLnBrk="0" hangingPunct="0">
              <a:spcBef>
                <a:spcPct val="50000"/>
              </a:spcBef>
              <a:buFontTx/>
              <a:buChar char="–"/>
            </a:pPr>
            <a:r>
              <a:rPr lang="is-IS" sz="2000" b="1" dirty="0" smtClean="0"/>
              <a:t> Farga</a:t>
            </a:r>
            <a:r>
              <a:rPr lang="is-IS" sz="2000" dirty="0" smtClean="0"/>
              <a:t> – Urðun</a:t>
            </a:r>
            <a:br>
              <a:rPr lang="is-IS" sz="2000" dirty="0" smtClean="0"/>
            </a:br>
            <a:r>
              <a:rPr lang="is-IS" sz="2000" dirty="0" smtClean="0"/>
              <a:t>   í Álfsnesi</a:t>
            </a:r>
            <a:br>
              <a:rPr lang="is-IS" sz="2000" dirty="0" smtClean="0"/>
            </a:b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41907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70584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s-IS" sz="4000" dirty="0" smtClean="0"/>
              <a:t>Gagnasöfnun til gagns</a:t>
            </a:r>
          </a:p>
          <a:p>
            <a:pPr marL="0" indent="0" algn="ctr">
              <a:buNone/>
            </a:pPr>
            <a:r>
              <a:rPr lang="is-IS" sz="4000" dirty="0" smtClean="0"/>
              <a:t>Grænt bókhald </a:t>
            </a:r>
          </a:p>
          <a:p>
            <a:pPr marL="0" indent="0" algn="ctr">
              <a:buNone/>
            </a:pPr>
            <a:r>
              <a:rPr lang="is-IS" sz="4000" dirty="0" smtClean="0"/>
              <a:t>Úrgangsflokkun</a:t>
            </a:r>
            <a:endParaRPr lang="is-IS" sz="2400" dirty="0" smtClean="0"/>
          </a:p>
          <a:p>
            <a:pPr lvl="1"/>
            <a:endParaRPr lang="is-IS" sz="8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7" name="Picture 6" descr="Svansmerki_RGB_enginn-texti_250x2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35896" y="404664"/>
            <a:ext cx="1857388" cy="1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Endurvinnsla</a:t>
            </a:r>
            <a:endParaRPr lang="en-US" dirty="0">
              <a:solidFill>
                <a:srgbClr val="0083C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48640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z="1400" dirty="0" smtClean="0"/>
              <a:t>(c) SORPA 2012</a:t>
            </a:r>
            <a:endParaRPr lang="is-IS" sz="1400" dirty="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4680382" y="3458956"/>
            <a:ext cx="24479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s-IS" sz="2000" dirty="0" smtClean="0"/>
              <a:t>Íslendingar nota um 4 milljónir </a:t>
            </a:r>
            <a:r>
              <a:rPr lang="is-IS" sz="2000" dirty="0" err="1" smtClean="0"/>
              <a:t>pítsukassa</a:t>
            </a:r>
            <a:r>
              <a:rPr lang="is-IS" sz="2000" dirty="0" smtClean="0"/>
              <a:t> á ári</a:t>
            </a:r>
          </a:p>
          <a:p>
            <a:pPr algn="l"/>
            <a:r>
              <a:rPr lang="is-IS" sz="2000" dirty="0" smtClean="0"/>
              <a:t>= 240 km hæð.</a:t>
            </a:r>
            <a:r>
              <a:rPr lang="is-IS" dirty="0" smtClean="0"/>
              <a:t>  </a:t>
            </a:r>
            <a:endParaRPr lang="en-US" dirty="0"/>
          </a:p>
        </p:txBody>
      </p:sp>
      <p:pic>
        <p:nvPicPr>
          <p:cNvPr id="222213" name="Picture 5" descr="pizzukassar_lit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57" r="18033" b="10651"/>
          <a:stretch>
            <a:fillRect/>
          </a:stretch>
        </p:blipFill>
        <p:spPr bwMode="auto">
          <a:xfrm>
            <a:off x="6891070" y="-675456"/>
            <a:ext cx="2771775" cy="619283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1036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is-IS" dirty="0"/>
              <a:t>Í </a:t>
            </a:r>
            <a:r>
              <a:rPr lang="is-IS" dirty="0" smtClean="0"/>
              <a:t>hverri viku fara </a:t>
            </a:r>
            <a:r>
              <a:rPr lang="is-IS" dirty="0"/>
              <a:t>um</a:t>
            </a:r>
            <a:r>
              <a:rPr lang="is-IS" b="1" dirty="0">
                <a:solidFill>
                  <a:srgbClr val="339933"/>
                </a:solidFill>
              </a:rPr>
              <a:t> </a:t>
            </a:r>
            <a:r>
              <a:rPr lang="is-IS" b="1" dirty="0"/>
              <a:t>4-6 gámar </a:t>
            </a:r>
            <a:r>
              <a:rPr lang="is-IS" dirty="0"/>
              <a:t>af pappír, pappírsumbúðum og bylgjupappa </a:t>
            </a:r>
            <a:r>
              <a:rPr lang="is-IS" dirty="0" smtClean="0"/>
              <a:t>til </a:t>
            </a:r>
            <a:r>
              <a:rPr lang="is-IS" dirty="0"/>
              <a:t>endurvinnslu.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-94043" y="5229200"/>
            <a:ext cx="9582151" cy="1787525"/>
            <a:chOff x="-55" y="3149"/>
            <a:chExt cx="6456" cy="1234"/>
          </a:xfrm>
        </p:grpSpPr>
        <p:pic>
          <p:nvPicPr>
            <p:cNvPr id="9" name="Picture 5" descr="7_baggar_i_ga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2" y="3150"/>
              <a:ext cx="1638" cy="1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" name="Picture 6" descr="6_baggar_i_ga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5" y="3149"/>
              <a:ext cx="1639" cy="12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7" descr="bill_sturta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0" y="3150"/>
              <a:ext cx="1646" cy="12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Picture 8" descr="bagga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53" y="3149"/>
              <a:ext cx="1648" cy="123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578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775" y="203200"/>
            <a:ext cx="4114800" cy="1209675"/>
          </a:xfrm>
        </p:spPr>
        <p:txBody>
          <a:bodyPr/>
          <a:lstStyle/>
          <a:p>
            <a:r>
              <a:rPr lang="is-IS" sz="4800">
                <a:solidFill>
                  <a:srgbClr val="FF6600"/>
                </a:solidFill>
              </a:rPr>
              <a:t>Málmur</a:t>
            </a:r>
            <a:endParaRPr lang="en-US" sz="4800">
              <a:solidFill>
                <a:srgbClr val="FF66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(c) SORPA 2012</a:t>
            </a:r>
            <a:endParaRPr lang="is-IS"/>
          </a:p>
        </p:txBody>
      </p:sp>
      <p:pic>
        <p:nvPicPr>
          <p:cNvPr id="195586" name="Picture 2" descr="malmur_li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467850" cy="7105650"/>
          </a:xfrm>
          <a:prstGeom prst="rect">
            <a:avLst/>
          </a:prstGeom>
          <a:noFill/>
        </p:spPr>
      </p:pic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142976" y="4929198"/>
            <a:ext cx="4291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s-IS" sz="2000" b="1" dirty="0" smtClean="0"/>
              <a:t>Málmur </a:t>
            </a:r>
            <a:r>
              <a:rPr lang="is-IS" sz="2000" b="1" dirty="0"/>
              <a:t>fer til brotajárnsfyrirtækjanna </a:t>
            </a:r>
            <a:br>
              <a:rPr lang="is-IS" sz="2000" b="1" dirty="0"/>
            </a:br>
            <a:r>
              <a:rPr lang="is-IS" sz="2000" b="1" dirty="0"/>
              <a:t>Furu og Hringrásar.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189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4800">
                <a:solidFill>
                  <a:srgbClr val="FF9933"/>
                </a:solidFill>
              </a:rPr>
              <a:t>Drykkjarumbúðir</a:t>
            </a:r>
            <a:endParaRPr lang="en-US" sz="4800">
              <a:solidFill>
                <a:srgbClr val="FF9933"/>
              </a:solidFill>
            </a:endParaRPr>
          </a:p>
        </p:txBody>
      </p:sp>
      <p:pic>
        <p:nvPicPr>
          <p:cNvPr id="193542" name="Picture 6" descr="endurvinns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>
          <a:xfrm>
            <a:off x="107950" y="5254625"/>
            <a:ext cx="3097213" cy="1127125"/>
          </a:xfrm>
          <a:noFill/>
          <a:ln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(c) SORPA 2012</a:t>
            </a:r>
            <a:endParaRPr lang="is-IS"/>
          </a:p>
        </p:txBody>
      </p:sp>
      <p:pic>
        <p:nvPicPr>
          <p:cNvPr id="193538" name="Picture 2" descr="floskur_li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-120650"/>
            <a:ext cx="9432926" cy="7078663"/>
          </a:xfrm>
          <a:prstGeom prst="rect">
            <a:avLst/>
          </a:prstGeom>
          <a:noFill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899592" y="3418681"/>
            <a:ext cx="34575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s-IS" sz="2000" b="1" dirty="0" err="1"/>
              <a:t>Ál</a:t>
            </a:r>
            <a:r>
              <a:rPr lang="is-IS" sz="2000" b="1" dirty="0"/>
              <a:t>- og </a:t>
            </a:r>
            <a:r>
              <a:rPr lang="is-IS" sz="2000" b="1" dirty="0" err="1"/>
              <a:t>stáldósir</a:t>
            </a:r>
            <a:r>
              <a:rPr lang="is-IS" sz="2000" b="1" dirty="0"/>
              <a:t> verða að </a:t>
            </a:r>
          </a:p>
          <a:p>
            <a:pPr algn="l"/>
            <a:r>
              <a:rPr lang="is-IS" sz="2000" b="1" dirty="0"/>
              <a:t>nýjum drykkjarumbúðum</a:t>
            </a:r>
          </a:p>
          <a:p>
            <a:pPr algn="l"/>
            <a:endParaRPr lang="is-IS" sz="2000" b="1" dirty="0"/>
          </a:p>
          <a:p>
            <a:pPr algn="l"/>
            <a:endParaRPr lang="is-IS" sz="2000" b="1" dirty="0"/>
          </a:p>
          <a:p>
            <a:pPr algn="l"/>
            <a:r>
              <a:rPr lang="is-IS" sz="2000" b="1" dirty="0"/>
              <a:t>Glerflöskur eru muldar </a:t>
            </a:r>
            <a:br>
              <a:rPr lang="is-IS" sz="2000" b="1" dirty="0"/>
            </a:br>
            <a:r>
              <a:rPr lang="is-IS" sz="2000" b="1" dirty="0"/>
              <a:t>og </a:t>
            </a:r>
            <a:r>
              <a:rPr lang="is-IS" sz="2000" b="1" dirty="0" err="1"/>
              <a:t>nýttar</a:t>
            </a:r>
            <a:r>
              <a:rPr lang="is-IS" sz="2000" b="1" dirty="0"/>
              <a:t> sem </a:t>
            </a:r>
            <a:r>
              <a:rPr lang="is-IS" sz="2000" b="1" dirty="0" err="1"/>
              <a:t>jarðvegs-fyllingarefni</a:t>
            </a:r>
            <a:endParaRPr lang="is-IS" sz="2000" b="1" dirty="0"/>
          </a:p>
          <a:p>
            <a:pPr algn="l"/>
            <a:endParaRPr lang="is-IS" sz="2000" b="1" dirty="0" smtClean="0"/>
          </a:p>
          <a:p>
            <a:pPr algn="l"/>
            <a:endParaRPr lang="is-IS" sz="2000" b="1" dirty="0"/>
          </a:p>
          <a:p>
            <a:pPr algn="l"/>
            <a:r>
              <a:rPr lang="is-IS" sz="2000" b="1" dirty="0" err="1"/>
              <a:t>Plastflöskur</a:t>
            </a:r>
            <a:r>
              <a:rPr lang="is-IS" sz="2000" b="1" dirty="0"/>
              <a:t> verða </a:t>
            </a:r>
            <a:br>
              <a:rPr lang="is-IS" sz="2000" b="1" dirty="0"/>
            </a:br>
            <a:r>
              <a:rPr lang="is-IS" sz="2000" b="1" dirty="0"/>
              <a:t>flísefni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1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85918" y="-214338"/>
            <a:ext cx="5807098" cy="1285883"/>
          </a:xfrm>
          <a:solidFill>
            <a:schemeClr val="bg1"/>
          </a:solidFill>
        </p:spPr>
        <p:txBody>
          <a:bodyPr/>
          <a:lstStyle/>
          <a:p>
            <a:r>
              <a:rPr lang="is-IS" sz="4800" dirty="0" smtClean="0">
                <a:solidFill>
                  <a:schemeClr val="accent2"/>
                </a:solidFill>
              </a:rPr>
              <a:t>Plastumbúðir</a:t>
            </a:r>
            <a:r>
              <a:rPr lang="is-IS" sz="4800" b="1" dirty="0">
                <a:solidFill>
                  <a:schemeClr val="accent2"/>
                </a:solidFill>
              </a:rPr>
              <a:t/>
            </a:r>
            <a:br>
              <a:rPr lang="is-IS" sz="4800" b="1" dirty="0">
                <a:solidFill>
                  <a:schemeClr val="accent2"/>
                </a:solidFill>
              </a:rPr>
            </a:br>
            <a:endParaRPr lang="en-GB" sz="2000" dirty="0">
              <a:solidFill>
                <a:srgbClr val="CC0000"/>
              </a:solidFill>
              <a:effectLst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(c) SORPA 2012</a:t>
            </a:r>
            <a:endParaRPr lang="is-IS"/>
          </a:p>
        </p:txBody>
      </p:sp>
      <p:pic>
        <p:nvPicPr>
          <p:cNvPr id="194562" name="Picture 2" descr="plastumbudir_fyrirlestur"/>
          <p:cNvPicPr>
            <a:picLocks noChangeAspect="1" noChangeArrowheads="1"/>
          </p:cNvPicPr>
          <p:nvPr/>
        </p:nvPicPr>
        <p:blipFill>
          <a:blip r:embed="rId3" cstate="print"/>
          <a:srcRect l="4637" t="111" r="4434"/>
          <a:stretch>
            <a:fillRect/>
          </a:stretch>
        </p:blipFill>
        <p:spPr bwMode="auto">
          <a:xfrm>
            <a:off x="0" y="-171450"/>
            <a:ext cx="9180513" cy="712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7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(c) SORPA 2012</a:t>
            </a:r>
            <a:endParaRPr lang="is-IS"/>
          </a:p>
        </p:txBody>
      </p:sp>
      <p:pic>
        <p:nvPicPr>
          <p:cNvPr id="197634" name="Picture 2" descr="Godi hirdirinnA4_ny_mars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38" y="-168275"/>
            <a:ext cx="9363076" cy="719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8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(c) SORPA 2012</a:t>
            </a:r>
            <a:endParaRPr lang="is-IS"/>
          </a:p>
        </p:txBody>
      </p:sp>
      <p:pic>
        <p:nvPicPr>
          <p:cNvPr id="202754" name="Picture 2" descr="spillie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6275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 descr="spilliefni_faer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1550" y="836613"/>
            <a:ext cx="4876800" cy="4432300"/>
          </a:xfrm>
          <a:prstGeom prst="rect">
            <a:avLst/>
          </a:prstGeom>
          <a:noFill/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95288" y="1916113"/>
            <a:ext cx="2952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200" b="1" dirty="0">
                <a:solidFill>
                  <a:srgbClr val="CC0000"/>
                </a:solidFill>
              </a:rPr>
              <a:t>Spilliefnum</a:t>
            </a:r>
            <a:r>
              <a:rPr lang="is-IS" b="1" dirty="0">
                <a:solidFill>
                  <a:srgbClr val="CC0000"/>
                </a:solidFill>
              </a:rPr>
              <a:t> </a:t>
            </a:r>
            <a:br>
              <a:rPr lang="is-IS" b="1" dirty="0">
                <a:solidFill>
                  <a:srgbClr val="CC0000"/>
                </a:solidFill>
              </a:rPr>
            </a:br>
            <a:r>
              <a:rPr lang="is-IS" b="1" dirty="0">
                <a:solidFill>
                  <a:srgbClr val="CC0000"/>
                </a:solidFill>
              </a:rPr>
              <a:t>skal skilað á endurvinnslu-</a:t>
            </a:r>
            <a:br>
              <a:rPr lang="is-IS" b="1" dirty="0">
                <a:solidFill>
                  <a:srgbClr val="CC0000"/>
                </a:solidFill>
              </a:rPr>
            </a:br>
            <a:r>
              <a:rPr lang="is-IS" b="1" dirty="0">
                <a:solidFill>
                  <a:srgbClr val="CC0000"/>
                </a:solidFill>
              </a:rPr>
              <a:t>stöðvar (almenningur) </a:t>
            </a:r>
            <a:br>
              <a:rPr lang="is-IS" b="1" dirty="0">
                <a:solidFill>
                  <a:srgbClr val="CC0000"/>
                </a:solidFill>
              </a:rPr>
            </a:br>
            <a:r>
              <a:rPr lang="is-IS" b="1" dirty="0">
                <a:solidFill>
                  <a:srgbClr val="CC0000"/>
                </a:solidFill>
              </a:rPr>
              <a:t>eða til Efnamóttökunnar </a:t>
            </a:r>
            <a:r>
              <a:rPr lang="is-IS" b="1" dirty="0" smtClean="0">
                <a:solidFill>
                  <a:srgbClr val="CC0000"/>
                </a:solidFill>
              </a:rPr>
              <a:t>hf.</a:t>
            </a:r>
            <a:r>
              <a:rPr lang="is-IS" b="1" noProof="1" smtClean="0">
                <a:solidFill>
                  <a:srgbClr val="CC0000"/>
                </a:solidFill>
              </a:rPr>
              <a:t> </a:t>
            </a:r>
            <a:r>
              <a:rPr lang="is-IS" b="1" dirty="0">
                <a:solidFill>
                  <a:srgbClr val="CC0000"/>
                </a:solidFill>
              </a:rPr>
              <a:t>(fyrirtæki).</a:t>
            </a:r>
            <a:endParaRPr lang="en-GB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Documents and Settings\elva\Local Settings\Temporary Internet Files\Content.IE5\933665ZZ\MP9004331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795092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733432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Hvað ávinnst með flokkun?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556792"/>
            <a:ext cx="8208912" cy="4114800"/>
          </a:xfrm>
        </p:spPr>
        <p:txBody>
          <a:bodyPr/>
          <a:lstStyle/>
          <a:p>
            <a:r>
              <a:rPr lang="is-IS" dirty="0" smtClean="0"/>
              <a:t>Afgangs hráefni kemst aftur í umferð</a:t>
            </a:r>
          </a:p>
          <a:p>
            <a:r>
              <a:rPr lang="is-IS" dirty="0" smtClean="0"/>
              <a:t>Sparnaður í landrými undir urðun</a:t>
            </a:r>
          </a:p>
          <a:p>
            <a:r>
              <a:rPr lang="is-IS" dirty="0" smtClean="0"/>
              <a:t>Dregur úr mengun á lífríki</a:t>
            </a:r>
          </a:p>
          <a:p>
            <a:endParaRPr lang="is-IS" dirty="0" smtClean="0"/>
          </a:p>
          <a:p>
            <a:pPr lvl="1" algn="ctr">
              <a:buNone/>
            </a:pPr>
            <a:r>
              <a:rPr lang="is-IS" b="1" i="1" dirty="0" smtClean="0"/>
              <a:t>“Úrgangur er ekki rusl nema óflokkaður sé”</a:t>
            </a:r>
          </a:p>
        </p:txBody>
      </p:sp>
      <p:pic>
        <p:nvPicPr>
          <p:cNvPr id="6" name="Picture 1" descr="Umhverfisstofnun 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316"/>
            <a:ext cx="7772400" cy="895368"/>
          </a:xfrm>
        </p:spPr>
        <p:txBody>
          <a:bodyPr/>
          <a:lstStyle/>
          <a:p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SVANURINN</a:t>
            </a:r>
            <a:b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</a:br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FYRIR UMHVERFI OG HEILSU</a:t>
            </a:r>
            <a:endParaRPr lang="en-US" sz="3200" dirty="0">
              <a:solidFill>
                <a:srgbClr val="0083CA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3" y="3501008"/>
            <a:ext cx="3429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Svansvottunin komin í hús….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e</a:t>
            </a:r>
            <a:r>
              <a:rPr lang="is-IS" dirty="0" smtClean="0"/>
              <a:t>n hvað þýðir það?</a:t>
            </a:r>
          </a:p>
          <a:p>
            <a:r>
              <a:rPr lang="is-IS" dirty="0" smtClean="0"/>
              <a:t>Hvaða áhrif hafa </a:t>
            </a:r>
            <a:r>
              <a:rPr lang="is-IS" dirty="0" err="1" smtClean="0"/>
              <a:t>þær</a:t>
            </a:r>
            <a:r>
              <a:rPr lang="is-IS" dirty="0" smtClean="0"/>
              <a:t> aðgerðir sem við grípum til vegna Svansvinnunnar?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4" b="1"/>
          <a:stretch/>
        </p:blipFill>
        <p:spPr>
          <a:xfrm>
            <a:off x="4513755" y="4369981"/>
            <a:ext cx="4630245" cy="2523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Grænt bókhald</a:t>
            </a:r>
            <a:br>
              <a:rPr lang="is-IS" dirty="0" smtClean="0">
                <a:solidFill>
                  <a:srgbClr val="0083CA"/>
                </a:solidFill>
              </a:rPr>
            </a:br>
            <a:r>
              <a:rPr lang="is-IS" sz="2400" dirty="0" smtClean="0">
                <a:solidFill>
                  <a:srgbClr val="0083CA"/>
                </a:solidFill>
              </a:rPr>
              <a:t>Mikill ávinningu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Stofnanir ríkisins eru hvattar til þess</a:t>
            </a:r>
          </a:p>
          <a:p>
            <a:r>
              <a:rPr lang="is-IS" dirty="0" err="1" smtClean="0"/>
              <a:t>Fyrirtækin</a:t>
            </a:r>
            <a:r>
              <a:rPr lang="is-IS" dirty="0" smtClean="0"/>
              <a:t> ýmist skylduð eða skreyta sig</a:t>
            </a:r>
          </a:p>
          <a:p>
            <a:r>
              <a:rPr lang="is-IS" dirty="0" smtClean="0"/>
              <a:t>Þið eruð nú þegar að þessu!</a:t>
            </a:r>
          </a:p>
          <a:p>
            <a:r>
              <a:rPr lang="is-IS" dirty="0" smtClean="0"/>
              <a:t>Við vottum að þið standið ykkur 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28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Upplýsingar eru verðmæti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Hvernig getið þið </a:t>
            </a:r>
            <a:r>
              <a:rPr lang="is-IS" dirty="0" err="1" smtClean="0"/>
              <a:t>nýtt</a:t>
            </a:r>
            <a:r>
              <a:rPr lang="is-IS" dirty="0" smtClean="0"/>
              <a:t> ykkar gagnasöfnun?</a:t>
            </a:r>
          </a:p>
          <a:p>
            <a:pPr lvl="1"/>
            <a:r>
              <a:rPr lang="is-IS" dirty="0"/>
              <a:t> </a:t>
            </a:r>
            <a:r>
              <a:rPr lang="is-IS" dirty="0" smtClean="0"/>
              <a:t>Aðhald fyrir reksturinn</a:t>
            </a:r>
          </a:p>
          <a:p>
            <a:pPr lvl="1"/>
            <a:r>
              <a:rPr lang="is-IS" dirty="0"/>
              <a:t> </a:t>
            </a:r>
            <a:r>
              <a:rPr lang="is-IS" dirty="0" err="1" smtClean="0"/>
              <a:t>Pepp</a:t>
            </a:r>
            <a:r>
              <a:rPr lang="is-IS" dirty="0" smtClean="0"/>
              <a:t> fyrir starfsmenn</a:t>
            </a:r>
          </a:p>
          <a:p>
            <a:pPr lvl="1"/>
            <a:r>
              <a:rPr lang="is-IS" dirty="0"/>
              <a:t> </a:t>
            </a:r>
            <a:r>
              <a:rPr lang="is-IS" dirty="0" smtClean="0"/>
              <a:t>Markaðssetningu</a:t>
            </a:r>
          </a:p>
          <a:p>
            <a:pPr marL="457200" lvl="1" indent="0">
              <a:buNone/>
            </a:pPr>
            <a:endParaRPr lang="is-IS" dirty="0" smtClean="0"/>
          </a:p>
          <a:p>
            <a:r>
              <a:rPr lang="is-IS" dirty="0" smtClean="0"/>
              <a:t>Gögn ekki verðmæt fyrr en matreidd</a:t>
            </a:r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14" y="2123728"/>
            <a:ext cx="2745432" cy="2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Grænt bókhald UST matreitt</a:t>
            </a:r>
            <a:br>
              <a:rPr lang="is-IS" dirty="0" smtClean="0">
                <a:solidFill>
                  <a:srgbClr val="0083CA"/>
                </a:solidFill>
              </a:rPr>
            </a:br>
            <a:r>
              <a:rPr lang="is-IS" sz="2400" dirty="0" smtClean="0">
                <a:solidFill>
                  <a:srgbClr val="0083CA"/>
                </a:solidFill>
              </a:rPr>
              <a:t>Viðvörunarbjalla</a:t>
            </a:r>
            <a:endParaRPr lang="is-IS" dirty="0">
              <a:solidFill>
                <a:srgbClr val="0083CA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rgbClr val="0083CA"/>
                </a:solidFill>
              </a:rPr>
              <a:t>Grænt bókhald UST </a:t>
            </a:r>
            <a:r>
              <a:rPr lang="is-IS" dirty="0" smtClean="0">
                <a:solidFill>
                  <a:srgbClr val="0083CA"/>
                </a:solidFill>
              </a:rPr>
              <a:t>matreitt</a:t>
            </a:r>
            <a:br>
              <a:rPr lang="is-IS" dirty="0" smtClean="0">
                <a:solidFill>
                  <a:srgbClr val="0083CA"/>
                </a:solidFill>
              </a:rPr>
            </a:br>
            <a:r>
              <a:rPr lang="is-IS" sz="2400" dirty="0" err="1" smtClean="0">
                <a:solidFill>
                  <a:srgbClr val="0083CA"/>
                </a:solidFill>
              </a:rPr>
              <a:t>Velgengnissögur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Lykiltölur - pappír</a:t>
            </a:r>
            <a:endParaRPr lang="is-IS" dirty="0">
              <a:solidFill>
                <a:srgbClr val="0083CA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71006"/>
              </p:ext>
            </p:extLst>
          </p:nvPr>
        </p:nvGraphicFramePr>
        <p:xfrm>
          <a:off x="395536" y="1916832"/>
          <a:ext cx="8424938" cy="1239300"/>
        </p:xfrm>
        <a:graphic>
          <a:graphicData uri="http://schemas.openxmlformats.org/drawingml/2006/table">
            <a:tbl>
              <a:tblPr/>
              <a:tblGrid>
                <a:gridCol w="1594871"/>
                <a:gridCol w="518658"/>
                <a:gridCol w="690462"/>
                <a:gridCol w="583489"/>
                <a:gridCol w="846060"/>
                <a:gridCol w="1089180"/>
                <a:gridCol w="2207534"/>
                <a:gridCol w="311195"/>
                <a:gridCol w="583489"/>
              </a:tblGrid>
              <a:tr h="281787">
                <a:tc gridSpan="9"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Skrifstofupappír: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</a:tr>
              <a:tr h="140894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arkir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Stöðugildi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kg/stöðugildi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...þar af umhverfis-merktur (kg)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Tré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</a:tr>
              <a:tr h="197251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Nafn á starfseiningu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200000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51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Nafn á starfseiningu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0,125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251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Nafn á starfseiningu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94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Samtals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200400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500,625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24,0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35485"/>
              </p:ext>
            </p:extLst>
          </p:nvPr>
        </p:nvGraphicFramePr>
        <p:xfrm>
          <a:off x="395536" y="3789039"/>
          <a:ext cx="8424937" cy="1800201"/>
        </p:xfrm>
        <a:graphic>
          <a:graphicData uri="http://schemas.openxmlformats.org/drawingml/2006/table">
            <a:tbl>
              <a:tblPr/>
              <a:tblGrid>
                <a:gridCol w="1784361"/>
                <a:gridCol w="580280"/>
                <a:gridCol w="772497"/>
                <a:gridCol w="652815"/>
                <a:gridCol w="946582"/>
                <a:gridCol w="1218586"/>
                <a:gridCol w="2469816"/>
              </a:tblGrid>
              <a:tr h="5757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Prentþjónusta (ef við á):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</a:tr>
              <a:tr h="612222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...þar af umhverfis-merktir prentgripir (kr)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</a:tr>
              <a:tr h="3061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Nafn prentþjónustu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11">
                <a:tc gridSpan="3"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...þar af umhverfismerkt prentþjónusta: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línur og merki umsjónaraðili svansins st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Lykiltölur - ræstingar</a:t>
            </a:r>
            <a:endParaRPr lang="is-I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75865"/>
              </p:ext>
            </p:extLst>
          </p:nvPr>
        </p:nvGraphicFramePr>
        <p:xfrm>
          <a:off x="539552" y="2060848"/>
          <a:ext cx="8136904" cy="1499993"/>
        </p:xfrm>
        <a:graphic>
          <a:graphicData uri="http://schemas.openxmlformats.org/drawingml/2006/table">
            <a:tbl>
              <a:tblPr/>
              <a:tblGrid>
                <a:gridCol w="2779710"/>
                <a:gridCol w="691251"/>
                <a:gridCol w="691251"/>
                <a:gridCol w="911863"/>
                <a:gridCol w="955985"/>
                <a:gridCol w="2106844"/>
              </a:tblGrid>
              <a:tr h="347381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Ræstiefni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</a:tr>
              <a:tr h="192102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Lítrar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Stöðugildi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l/stöðugildi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...þar af umhverfis-merkt (l)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</a:tr>
              <a:tr h="192102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Tegund ræstiefnis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02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Tegund ræstiefnis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02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Tegund ræstiefnis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102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Ræstiefni samtals: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AC0"/>
                    </a:solidFill>
                  </a:tcPr>
                </a:tc>
              </a:tr>
              <a:tr h="192102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... þar af umhverfismerkt </a:t>
                      </a:r>
                      <a:r>
                        <a:rPr lang="is-IS" sz="1200" b="0" i="0" u="none" strike="noStrike" dirty="0" err="1">
                          <a:solidFill>
                            <a:srgbClr val="000000"/>
                          </a:solidFill>
                          <a:latin typeface="Georgia"/>
                        </a:rPr>
                        <a:t>ræstiefni</a:t>
                      </a:r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21857"/>
              </p:ext>
            </p:extLst>
          </p:nvPr>
        </p:nvGraphicFramePr>
        <p:xfrm>
          <a:off x="539553" y="4077072"/>
          <a:ext cx="8136903" cy="1584175"/>
        </p:xfrm>
        <a:graphic>
          <a:graphicData uri="http://schemas.openxmlformats.org/drawingml/2006/table">
            <a:tbl>
              <a:tblPr/>
              <a:tblGrid>
                <a:gridCol w="2779710"/>
                <a:gridCol w="691251"/>
                <a:gridCol w="691251"/>
                <a:gridCol w="911863"/>
                <a:gridCol w="955984"/>
                <a:gridCol w="2106844"/>
              </a:tblGrid>
              <a:tr h="44819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Ræstingaþjónusta (ef við á):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A739"/>
                    </a:solidFill>
                  </a:tcPr>
                </a:tc>
              </a:tr>
              <a:tr h="454393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kr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...þar af umhverfis-merkt þjónusta (kr)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EAC0"/>
                    </a:solidFill>
                  </a:tcPr>
                </a:tc>
              </a:tr>
              <a:tr h="227197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Nafn ræstingaþjónustu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93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...þar af umhverfismerkt ræstingaþjónusta: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línur og merki umsjónaraðili svansins st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hverfisstofnun">
  <a:themeElements>
    <a:clrScheme name="Umhverfisstofnun">
      <a:dk1>
        <a:sysClr val="windowText" lastClr="000000"/>
      </a:dk1>
      <a:lt1>
        <a:sysClr val="window" lastClr="FFFFFF"/>
      </a:lt1>
      <a:dk2>
        <a:srgbClr val="332200"/>
      </a:dk2>
      <a:lt2>
        <a:srgbClr val="F9FDC3"/>
      </a:lt2>
      <a:accent1>
        <a:srgbClr val="39B54A"/>
      </a:accent1>
      <a:accent2>
        <a:srgbClr val="0083CA"/>
      </a:accent2>
      <a:accent3>
        <a:srgbClr val="4F6228"/>
      </a:accent3>
      <a:accent4>
        <a:srgbClr val="5F497A"/>
      </a:accent4>
      <a:accent5>
        <a:srgbClr val="953734"/>
      </a:accent5>
      <a:accent6>
        <a:srgbClr val="E36C09"/>
      </a:accent6>
      <a:hlink>
        <a:srgbClr val="C96411"/>
      </a:hlink>
      <a:folHlink>
        <a:srgbClr val="7500C4"/>
      </a:folHlink>
    </a:clrScheme>
    <a:fontScheme name="Umhverfisstofnu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Umhverfisstofnun</Template>
  <TotalTime>1375</TotalTime>
  <Words>625</Words>
  <Application>Microsoft Office PowerPoint</Application>
  <PresentationFormat>On-screen Show (4:3)</PresentationFormat>
  <Paragraphs>332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Umhverfisstofnun</vt:lpstr>
      <vt:lpstr>Svanir í sátt við umhverfið Af hverju flokkum við úrgang?</vt:lpstr>
      <vt:lpstr>PowerPoint Presentation</vt:lpstr>
      <vt:lpstr>Svansvottunin komin í hús….</vt:lpstr>
      <vt:lpstr>Grænt bókhald Mikill ávinningu</vt:lpstr>
      <vt:lpstr>Upplýsingar eru verðmæti</vt:lpstr>
      <vt:lpstr>Grænt bókhald UST matreitt Viðvörunarbjalla</vt:lpstr>
      <vt:lpstr>Grænt bókhald UST matreitt Velgengnissögur</vt:lpstr>
      <vt:lpstr>Lykiltölur - pappír</vt:lpstr>
      <vt:lpstr>Lykiltölur - ræstingar</vt:lpstr>
      <vt:lpstr>Lykiltölur – úrgangur</vt:lpstr>
      <vt:lpstr>Hvað er úrgangur?</vt:lpstr>
      <vt:lpstr>Afgangs hráefni</vt:lpstr>
      <vt:lpstr>Neysla hefur áhrif á umhverfið</vt:lpstr>
      <vt:lpstr>Endurnota og endurvinna - Meiri fyrirhöfn?</vt:lpstr>
      <vt:lpstr>Allir Svanir flokka</vt:lpstr>
      <vt:lpstr>PowerPoint Presentation</vt:lpstr>
      <vt:lpstr>Urðunarstaður SORPU</vt:lpstr>
      <vt:lpstr>PowerPoint Presentation</vt:lpstr>
      <vt:lpstr>    Forgangsröðun lausna</vt:lpstr>
      <vt:lpstr>Endurvinnsla</vt:lpstr>
      <vt:lpstr>Málmur</vt:lpstr>
      <vt:lpstr>Drykkjarumbúðir</vt:lpstr>
      <vt:lpstr>Plastumbúðir </vt:lpstr>
      <vt:lpstr>PowerPoint Presentation</vt:lpstr>
      <vt:lpstr>PowerPoint Presentation</vt:lpstr>
      <vt:lpstr>Hvað ávinnst með flokkun?</vt:lpstr>
      <vt:lpstr>SVANURINN FYRIR UMHVERFI OG HEILSU</vt:lpstr>
    </vt:vector>
  </TitlesOfParts>
  <Company>Umhverfisstofnun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Græn nýsköpun og vistvæn innkaup ríkisins</dc:title>
  <dc:creator>Elva Rakel Jónsdóttir</dc:creator>
  <cp:lastModifiedBy>anna.ra</cp:lastModifiedBy>
  <cp:revision>118</cp:revision>
  <dcterms:created xsi:type="dcterms:W3CDTF">2010-05-18T11:02:21Z</dcterms:created>
  <dcterms:modified xsi:type="dcterms:W3CDTF">2012-11-16T11:53:15Z</dcterms:modified>
</cp:coreProperties>
</file>