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74" r:id="rId5"/>
    <p:sldId id="273" r:id="rId6"/>
    <p:sldId id="275" r:id="rId7"/>
    <p:sldId id="282" r:id="rId8"/>
    <p:sldId id="276" r:id="rId9"/>
    <p:sldId id="277" r:id="rId10"/>
    <p:sldId id="278" r:id="rId11"/>
    <p:sldId id="280" r:id="rId12"/>
    <p:sldId id="284" r:id="rId13"/>
    <p:sldId id="279" r:id="rId14"/>
    <p:sldId id="286" r:id="rId15"/>
    <p:sldId id="285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3" autoAdjust="0"/>
    <p:restoredTop sz="51886" autoAdjust="0"/>
  </p:normalViewPr>
  <p:slideViewPr>
    <p:cSldViewPr>
      <p:cViewPr varScale="1">
        <p:scale>
          <a:sx n="37" d="100"/>
          <a:sy n="37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C837-9E61-4578-A3E5-33B335553F7A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9C23-2270-4B6E-A8E2-96B23DFD9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9C23-2270-4B6E-A8E2-96B23DFD97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="1" dirty="0" smtClean="0">
              <a:solidFill>
                <a:srgbClr val="FF0000"/>
              </a:solidFill>
            </a:endParaRP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9C23-2270-4B6E-A8E2-96B23DFD97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9C23-2270-4B6E-A8E2-96B23DFD97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5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0172-4199-42B2-983E-EC7DFD4D7177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D289-EA1F-40A2-9B82-07D3C6190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ygnus_a ferd_minnk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7354" y="1391812"/>
            <a:ext cx="5401056" cy="47518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7496" y="1124744"/>
            <a:ext cx="5000660" cy="1591586"/>
          </a:xfrm>
        </p:spPr>
        <p:txBody>
          <a:bodyPr>
            <a:normAutofit fontScale="90000"/>
          </a:bodyPr>
          <a:lstStyle/>
          <a:p>
            <a:pPr algn="l"/>
            <a:r>
              <a:rPr lang="is-IS" sz="49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Svanurinn í norrænu samhengi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endParaRPr lang="en-US" dirty="0">
              <a:solidFill>
                <a:srgbClr val="1D5C9F"/>
              </a:solidFill>
            </a:endParaRPr>
          </a:p>
        </p:txBody>
      </p:sp>
      <p:pic>
        <p:nvPicPr>
          <p:cNvPr id="10" name="Picture 9" descr="Svansmerki_RGB_enginn-texti_250x2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953396"/>
            <a:ext cx="1857388" cy="1864817"/>
          </a:xfrm>
          <a:prstGeom prst="rect">
            <a:avLst/>
          </a:prstGeom>
        </p:spPr>
      </p:pic>
      <p:pic>
        <p:nvPicPr>
          <p:cNvPr id="12" name="Picture 1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4109" y="5229524"/>
            <a:ext cx="450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chemeClr val="bg1">
                    <a:lumMod val="50000"/>
                  </a:schemeClr>
                </a:solidFill>
              </a:rPr>
              <a:t>Kristín Linda Árnadóttir</a:t>
            </a:r>
            <a:endParaRPr lang="is-I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3363"/>
            <a:ext cx="38227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Hlutverk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Umhverfismerkisráð hefur áhrif á: </a:t>
            </a:r>
          </a:p>
          <a:p>
            <a:pPr>
              <a:buNone/>
            </a:pPr>
            <a:r>
              <a:rPr lang="is-IS" sz="3000" dirty="0"/>
              <a:t>	</a:t>
            </a:r>
            <a:r>
              <a:rPr lang="is-IS" sz="3000" dirty="0" smtClean="0"/>
              <a:t>- </a:t>
            </a:r>
            <a:r>
              <a:rPr lang="is-IS" sz="2800" dirty="0" smtClean="0"/>
              <a:t>stefnumótun</a:t>
            </a:r>
          </a:p>
          <a:p>
            <a:pPr>
              <a:buNone/>
            </a:pPr>
            <a:r>
              <a:rPr lang="is-IS" sz="2800" dirty="0"/>
              <a:t>	</a:t>
            </a:r>
            <a:r>
              <a:rPr lang="is-IS" sz="2800" dirty="0" smtClean="0"/>
              <a:t>- kynningarmál</a:t>
            </a:r>
          </a:p>
          <a:p>
            <a:pPr>
              <a:buNone/>
            </a:pPr>
            <a:r>
              <a:rPr lang="is-IS" sz="2800" dirty="0"/>
              <a:t>	</a:t>
            </a:r>
            <a:r>
              <a:rPr lang="is-IS" sz="2800" dirty="0" smtClean="0"/>
              <a:t>- umsögn </a:t>
            </a:r>
            <a:r>
              <a:rPr lang="is-IS" sz="2800" dirty="0"/>
              <a:t>um </a:t>
            </a:r>
            <a:r>
              <a:rPr lang="is-IS" sz="2800" dirty="0" smtClean="0"/>
              <a:t>gjaldskrá</a:t>
            </a:r>
          </a:p>
          <a:p>
            <a:pPr>
              <a:buNone/>
            </a:pPr>
            <a:r>
              <a:rPr lang="is-IS" sz="2800" dirty="0"/>
              <a:t>	</a:t>
            </a:r>
            <a:r>
              <a:rPr lang="is-IS" sz="2800" dirty="0" smtClean="0"/>
              <a:t>- eru talsmenn Svansins innan sinna samtaka</a:t>
            </a:r>
          </a:p>
          <a:p>
            <a:pPr>
              <a:buNone/>
            </a:pPr>
            <a:r>
              <a:rPr lang="is-IS" sz="2800" dirty="0"/>
              <a:t>	</a:t>
            </a:r>
            <a:r>
              <a:rPr lang="is-IS" sz="2800" dirty="0" smtClean="0"/>
              <a:t>- tekur </a:t>
            </a:r>
            <a:r>
              <a:rPr lang="is-IS" sz="2800" dirty="0"/>
              <a:t>fyrir breytingar og þróun á </a:t>
            </a:r>
            <a:r>
              <a:rPr lang="is-IS" sz="2800" dirty="0" smtClean="0"/>
              <a:t>viðmiðum</a:t>
            </a:r>
          </a:p>
          <a:p>
            <a:pPr>
              <a:buNone/>
            </a:pPr>
            <a:r>
              <a:rPr lang="is-IS" sz="2800" dirty="0"/>
              <a:t>	</a:t>
            </a:r>
            <a:r>
              <a:rPr lang="is-IS" sz="2800" dirty="0" smtClean="0"/>
              <a:t>- gætir </a:t>
            </a:r>
            <a:r>
              <a:rPr lang="is-IS" sz="2800" dirty="0"/>
              <a:t>hagsmuna íslenskra fyrirtækja</a:t>
            </a:r>
            <a:endParaRPr lang="en-US" sz="2800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51" y="1503363"/>
            <a:ext cx="38227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Viðmiðaþróun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Allir geta komið með </a:t>
            </a:r>
            <a:r>
              <a:rPr lang="is-IS" sz="3000" dirty="0" smtClean="0"/>
              <a:t>tillögu að nýjum viðmiðum</a:t>
            </a:r>
          </a:p>
          <a:p>
            <a:pPr marL="0" indent="0">
              <a:lnSpc>
                <a:spcPct val="8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Langur listi til en mun meiri eftirspurn er eftir nýjum viðmiðum en Svanurinn nær að </a:t>
            </a:r>
            <a:r>
              <a:rPr lang="is-IS" sz="3000" dirty="0" smtClean="0"/>
              <a:t>framleiða</a:t>
            </a:r>
          </a:p>
          <a:p>
            <a:pPr marL="0" indent="0">
              <a:lnSpc>
                <a:spcPct val="8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 smtClean="0"/>
              <a:t>Tekur í það minnsta 3 ár að þróa </a:t>
            </a:r>
            <a:r>
              <a:rPr lang="is-IS" sz="3000" dirty="0" err="1" smtClean="0"/>
              <a:t>ný</a:t>
            </a:r>
            <a:r>
              <a:rPr lang="is-IS" sz="3000" dirty="0" smtClean="0"/>
              <a:t> viðmið</a:t>
            </a:r>
            <a:endParaRPr lang="en-US" sz="3000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8227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solidFill>
                  <a:srgbClr val="0070C0"/>
                </a:solidFill>
                <a:latin typeface="Calibri" pitchFamily="34" charset="0"/>
              </a:rPr>
              <a:t>Þróunarferlið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Gagnaöflun </a:t>
            </a:r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endParaRPr lang="is-IS" sz="30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Umsagnir iðnaðar</a:t>
            </a:r>
          </a:p>
          <a:p>
            <a:pPr marL="0" indent="0">
              <a:buNone/>
            </a:pPr>
            <a:endParaRPr lang="is-IS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Grunngögn og fýsileiki kynntur NMN</a:t>
            </a:r>
          </a:p>
          <a:p>
            <a:pPr marL="0" indent="0">
              <a:buNone/>
            </a:pPr>
            <a:endParaRPr lang="is-IS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Tekin ákvörðun um frekari þróun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1251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Þróunarferlið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19989" y="1599657"/>
          <a:ext cx="4504021" cy="4527049"/>
        </p:xfrm>
        <a:graphic>
          <a:graphicData uri="http://schemas.openxmlformats.org/drawingml/2006/table">
            <a:tbl>
              <a:tblPr/>
              <a:tblGrid>
                <a:gridCol w="4504021"/>
              </a:tblGrid>
              <a:tr h="212998"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98">
                <a:tc>
                  <a:txBody>
                    <a:bodyPr/>
                    <a:lstStyle/>
                    <a:p>
                      <a:endParaRPr lang="is-IS" sz="1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4222"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98">
                <a:tc>
                  <a:txBody>
                    <a:bodyPr/>
                    <a:lstStyle/>
                    <a:p>
                      <a:pPr algn="l"/>
                      <a:endParaRPr lang="is-IS" sz="14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231F1F"/>
                          </a:solidFill>
                          <a:effectLst/>
                          <a:latin typeface="garamond"/>
                        </a:rPr>
                        <a:t>Svanens kriterier har en typisk levetid på 3-5 år hvorefter nye reviderede kriterier erstatter de gamle (eller kriterierne nedlægges). En produktgruppe i Nordisk Miljømærkning har således sin egen “livscyklus”, der typisk kan skitseres som følger. Et mere detaljeret projektflow fremgår af “Svanens projektflow for kriterieprojekter”.</a:t>
                      </a:r>
                      <a:endParaRPr lang="da-DK" sz="14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5" name="Picture 3" descr="http://svanen.ecolabel.dk/PublishingImages/billede%20p4%20mi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6" y="1042988"/>
            <a:ext cx="5967412" cy="54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600200"/>
            <a:ext cx="8435280" cy="4543445"/>
          </a:xfrm>
          <a:ln>
            <a:noFill/>
          </a:ln>
        </p:spPr>
        <p:txBody>
          <a:bodyPr/>
          <a:lstStyle/>
          <a:p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5652120" y="5733256"/>
            <a:ext cx="1152128" cy="78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43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0579"/>
            <a:ext cx="38227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solidFill>
                  <a:srgbClr val="0070C0"/>
                </a:solidFill>
                <a:latin typeface="Calibri" pitchFamily="34" charset="0"/>
              </a:rPr>
              <a:t>Þróunarferlið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Unnið </a:t>
            </a:r>
            <a:r>
              <a:rPr lang="is-IS" sz="3000" dirty="0" err="1"/>
              <a:t>úr</a:t>
            </a:r>
            <a:r>
              <a:rPr lang="is-IS" sz="3000" dirty="0"/>
              <a:t> gögnum með ráðgjöfum </a:t>
            </a:r>
            <a:r>
              <a:rPr lang="is-IS" sz="3000" dirty="0" err="1"/>
              <a:t>úr</a:t>
            </a:r>
            <a:r>
              <a:rPr lang="is-IS" sz="3000" dirty="0"/>
              <a:t> </a:t>
            </a:r>
            <a:r>
              <a:rPr lang="is-IS" sz="3000" dirty="0" smtClean="0"/>
              <a:t>iðnaði</a:t>
            </a:r>
          </a:p>
          <a:p>
            <a:pPr marL="0" indent="0">
              <a:lnSpc>
                <a:spcPct val="80000"/>
              </a:lnSpc>
              <a:buSzPct val="150000"/>
              <a:buNone/>
              <a:defRPr/>
            </a:pPr>
            <a:endParaRPr lang="is-IS" dirty="0" smtClean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Tillögur kynntar </a:t>
            </a:r>
            <a:r>
              <a:rPr lang="is-IS" sz="3000" dirty="0" smtClean="0"/>
              <a:t>NMN</a:t>
            </a:r>
          </a:p>
          <a:p>
            <a:pPr marL="0" indent="0">
              <a:lnSpc>
                <a:spcPct val="8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Athugasemdir NMN </a:t>
            </a:r>
            <a:r>
              <a:rPr lang="is-IS" sz="3000" dirty="0" err="1"/>
              <a:t>mislengi</a:t>
            </a:r>
            <a:r>
              <a:rPr lang="is-IS" sz="3000" dirty="0"/>
              <a:t> í </a:t>
            </a:r>
            <a:r>
              <a:rPr lang="is-IS" sz="3000" dirty="0" smtClean="0"/>
              <a:t>vinnslu</a:t>
            </a:r>
          </a:p>
          <a:p>
            <a:pPr marL="0" indent="0">
              <a:lnSpc>
                <a:spcPct val="8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Endanlegar tillögur samþykktar af </a:t>
            </a:r>
            <a:r>
              <a:rPr lang="is-IS" sz="3000" dirty="0" smtClean="0"/>
              <a:t>NMN</a:t>
            </a:r>
          </a:p>
          <a:p>
            <a:pPr marL="0" indent="0">
              <a:lnSpc>
                <a:spcPct val="8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 err="1"/>
              <a:t>Ný</a:t>
            </a:r>
            <a:r>
              <a:rPr lang="is-IS" sz="3000" dirty="0"/>
              <a:t> viðmið kynnt</a:t>
            </a:r>
            <a:endParaRPr lang="en-US" sz="30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1698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51" y="1503363"/>
            <a:ext cx="38227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</a:rPr>
              <a:t>Endurskoðun viðmiða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Svipað ferli en meira samráð við núverandi leyfishafa og opið umsagnarferli</a:t>
            </a:r>
          </a:p>
          <a:p>
            <a:endParaRPr lang="is-IS" sz="2800" dirty="0"/>
          </a:p>
          <a:p>
            <a:pPr>
              <a:lnSpc>
                <a:spcPct val="8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Prentsmiðjuviðmið endurskoðuð 2011</a:t>
            </a:r>
          </a:p>
          <a:p>
            <a:pPr lvl="1"/>
            <a:r>
              <a:rPr lang="is-IS" sz="2400" dirty="0"/>
              <a:t>Opið </a:t>
            </a:r>
            <a:r>
              <a:rPr lang="is-IS" sz="2400" dirty="0" smtClean="0"/>
              <a:t>umsagnarferli</a:t>
            </a:r>
          </a:p>
          <a:p>
            <a:pPr lvl="1"/>
            <a:r>
              <a:rPr lang="is-IS" sz="2400" dirty="0" smtClean="0"/>
              <a:t>Upplýsingar aðgengilegar á vefsvæði Svansins</a:t>
            </a:r>
            <a:endParaRPr lang="is-IS" sz="2400" dirty="0"/>
          </a:p>
          <a:p>
            <a:pPr lvl="1"/>
            <a:r>
              <a:rPr lang="is-IS" sz="2400" dirty="0"/>
              <a:t>Tekið við ábendingum</a:t>
            </a:r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</a:rPr>
              <a:t>						</a:t>
            </a:r>
          </a:p>
          <a:p>
            <a:pPr marL="0" indent="0">
              <a:buNone/>
            </a:pPr>
            <a:r>
              <a:rPr lang="is-IS" sz="3600" b="1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</a:rPr>
              <a:t>				</a:t>
            </a:r>
          </a:p>
          <a:p>
            <a:pPr marL="0" indent="0">
              <a:buNone/>
            </a:pPr>
            <a:r>
              <a:rPr lang="is-IS" sz="3600" b="1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</a:rPr>
              <a:t>				Takk </a:t>
            </a:r>
            <a:r>
              <a:rPr lang="is-IS" sz="3600" b="1" dirty="0">
                <a:solidFill>
                  <a:srgbClr val="0070C0"/>
                </a:solidFill>
                <a:latin typeface="Calibri" pitchFamily="34" charset="0"/>
              </a:rPr>
              <a:t>fyrir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268760"/>
            <a:ext cx="540226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5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Norrænt samstarf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Svanurinn er opinbert umhverfismerki </a:t>
            </a:r>
            <a:r>
              <a:rPr lang="is-IS" dirty="0" smtClean="0"/>
              <a:t>Norðurlandanna</a:t>
            </a:r>
            <a:endParaRPr lang="is-IS" dirty="0"/>
          </a:p>
          <a:p>
            <a:pPr>
              <a:buNone/>
            </a:pPr>
            <a:endParaRPr lang="is-IS" sz="2800" b="1" dirty="0" smtClean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Stofnað 1989</a:t>
            </a:r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7128792" cy="106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Skipulag samstarfsins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Ein skrifstofa í hverju landi</a:t>
            </a:r>
          </a:p>
          <a:p>
            <a:pPr lvl="1"/>
            <a:r>
              <a:rPr lang="is-IS" dirty="0"/>
              <a:t>Dansk Standard í Danmörku</a:t>
            </a:r>
          </a:p>
          <a:p>
            <a:pPr lvl="1"/>
            <a:r>
              <a:rPr lang="is-IS" dirty="0" err="1"/>
              <a:t>Stiftelsen</a:t>
            </a:r>
            <a:r>
              <a:rPr lang="is-IS" dirty="0"/>
              <a:t> </a:t>
            </a:r>
            <a:r>
              <a:rPr lang="is-IS" dirty="0" err="1"/>
              <a:t>Miljömerking</a:t>
            </a:r>
            <a:r>
              <a:rPr lang="sv-SE" dirty="0"/>
              <a:t> </a:t>
            </a:r>
            <a:r>
              <a:rPr lang="is-IS" dirty="0"/>
              <a:t>í Noregi</a:t>
            </a:r>
          </a:p>
          <a:p>
            <a:pPr lvl="1"/>
            <a:r>
              <a:rPr lang="is-IS" dirty="0" err="1"/>
              <a:t>Miljö</a:t>
            </a:r>
            <a:r>
              <a:rPr lang="sv-SE" dirty="0"/>
              <a:t>märkning Sverige AB </a:t>
            </a:r>
            <a:r>
              <a:rPr lang="is-IS" dirty="0"/>
              <a:t>í </a:t>
            </a:r>
            <a:r>
              <a:rPr lang="is-IS" dirty="0" smtClean="0"/>
              <a:t>Svíþjóð</a:t>
            </a:r>
            <a:endParaRPr lang="is-IS" dirty="0"/>
          </a:p>
          <a:p>
            <a:pPr lvl="1"/>
            <a:r>
              <a:rPr lang="is-IS" dirty="0" err="1"/>
              <a:t>Motiva</a:t>
            </a:r>
            <a:r>
              <a:rPr lang="is-IS" dirty="0"/>
              <a:t> í </a:t>
            </a:r>
            <a:r>
              <a:rPr lang="is-IS" dirty="0" smtClean="0"/>
              <a:t>Finnlandi</a:t>
            </a:r>
            <a:endParaRPr lang="is-IS" dirty="0"/>
          </a:p>
          <a:p>
            <a:pPr lvl="1"/>
            <a:r>
              <a:rPr lang="is-IS" dirty="0"/>
              <a:t>Umhverfisstofnun á Íslandi</a:t>
            </a:r>
            <a:endParaRPr lang="en-US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77306"/>
            <a:ext cx="7128792" cy="106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Norðurlöndin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Skrifstofurnar misstórar</a:t>
            </a:r>
          </a:p>
          <a:p>
            <a:pPr lvl="1"/>
            <a:r>
              <a:rPr lang="is-IS" dirty="0"/>
              <a:t>1 ½ starfsmaður á Íslandi</a:t>
            </a:r>
          </a:p>
          <a:p>
            <a:pPr lvl="1"/>
            <a:r>
              <a:rPr lang="is-IS" dirty="0"/>
              <a:t>12 í </a:t>
            </a:r>
            <a:r>
              <a:rPr lang="is-IS" dirty="0" smtClean="0"/>
              <a:t>Finnlandi</a:t>
            </a:r>
            <a:endParaRPr lang="is-IS" dirty="0"/>
          </a:p>
          <a:p>
            <a:pPr lvl="1"/>
            <a:r>
              <a:rPr lang="is-IS" dirty="0" smtClean="0"/>
              <a:t>50 </a:t>
            </a:r>
            <a:r>
              <a:rPr lang="is-IS" dirty="0"/>
              <a:t>í </a:t>
            </a:r>
            <a:r>
              <a:rPr lang="is-IS" dirty="0" smtClean="0"/>
              <a:t>Svíþjóð</a:t>
            </a:r>
          </a:p>
          <a:p>
            <a:pPr marL="457200" lvl="1" indent="0">
              <a:buNone/>
            </a:pPr>
            <a:endParaRPr lang="is-IS" dirty="0" smtClean="0"/>
          </a:p>
          <a:p>
            <a:pPr marL="457200" lvl="1" indent="0">
              <a:buNone/>
            </a:pPr>
            <a:r>
              <a:rPr lang="is-IS" dirty="0" smtClean="0"/>
              <a:t>Alls </a:t>
            </a:r>
            <a:r>
              <a:rPr lang="is-IS" dirty="0"/>
              <a:t>yfir 130 manns</a:t>
            </a:r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92" y="1525634"/>
            <a:ext cx="1065761" cy="14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191867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30" y="2174108"/>
            <a:ext cx="12421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56" y="1628800"/>
            <a:ext cx="38227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Hlutverk starfsmanna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Markaðssetning og </a:t>
            </a:r>
            <a:r>
              <a:rPr lang="is-IS" dirty="0" smtClean="0"/>
              <a:t>kynningarmál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Meðferð umsókna, úttektir og </a:t>
            </a:r>
            <a:r>
              <a:rPr lang="is-IS" dirty="0" smtClean="0"/>
              <a:t>leyfisveitingar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Gæðaeftirlit úttekta (</a:t>
            </a:r>
            <a:r>
              <a:rPr lang="is-IS" dirty="0" err="1"/>
              <a:t>kontrollchef</a:t>
            </a:r>
            <a:r>
              <a:rPr lang="is-IS" dirty="0" smtClean="0"/>
              <a:t>)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Umsýsla með skráningar á vörum og </a:t>
            </a:r>
            <a:r>
              <a:rPr lang="is-IS" dirty="0" smtClean="0"/>
              <a:t>gjaldtöku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Norrænir starfsmenn</a:t>
            </a:r>
          </a:p>
          <a:p>
            <a:pPr lvl="1"/>
            <a:r>
              <a:rPr lang="is-IS" dirty="0"/>
              <a:t>7 talsins</a:t>
            </a:r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Norr</a:t>
            </a:r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ænir </a:t>
            </a: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starfsmenn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7682"/>
            <a:ext cx="8229600" cy="4525963"/>
          </a:xfrm>
        </p:spPr>
        <p:txBody>
          <a:bodyPr>
            <a:normAutofit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OK (</a:t>
            </a:r>
            <a:r>
              <a:rPr lang="is-IS" dirty="0" err="1"/>
              <a:t>om</a:t>
            </a:r>
            <a:r>
              <a:rPr lang="sv-SE" dirty="0"/>
              <a:t>rådeskoordinatorer) X 4</a:t>
            </a:r>
          </a:p>
          <a:p>
            <a:pPr lvl="1"/>
            <a:r>
              <a:rPr lang="sv-SE" dirty="0"/>
              <a:t>Verkefnastjórar við þróun og endurskoðun </a:t>
            </a:r>
            <a:r>
              <a:rPr lang="sv-SE" dirty="0" smtClean="0"/>
              <a:t>viðmiða</a:t>
            </a:r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sv-SE" dirty="0"/>
              <a:t>Viðmiðastjóri X 1</a:t>
            </a:r>
          </a:p>
          <a:p>
            <a:pPr lvl="1"/>
            <a:r>
              <a:rPr lang="sv-SE" dirty="0"/>
              <a:t>Ber á ábyrgð á skipulagningu við þróun og endurskoðun viðmiða</a:t>
            </a:r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9" y="270892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71" y="270892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51" y="2725647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1" y="4653136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Norr</a:t>
            </a:r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ænir </a:t>
            </a: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starfsmenn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sv-SE" dirty="0"/>
              <a:t>Umsýslustjóri X 1</a:t>
            </a:r>
          </a:p>
          <a:p>
            <a:pPr lvl="1"/>
            <a:r>
              <a:rPr lang="sv-SE" dirty="0" smtClean="0"/>
              <a:t>Ber ábyrgð á samræmingu verklags við skráningu og gjaldtöku ásamt þróun á samnorrænum kerfislausnum</a:t>
            </a:r>
          </a:p>
          <a:p>
            <a:pPr>
              <a:buSzPct val="150000"/>
              <a:buBlip>
                <a:blip r:embed="rId3"/>
              </a:buBlip>
              <a:defRPr/>
            </a:pPr>
            <a:r>
              <a:rPr lang="sv-SE" dirty="0"/>
              <a:t>Samþættingarstjóri X 1</a:t>
            </a:r>
          </a:p>
          <a:p>
            <a:pPr lvl="1"/>
            <a:r>
              <a:rPr lang="sv-SE" dirty="0" smtClean="0"/>
              <a:t>Sendiherra Svansins við t.d. önnur merki og starfsmaður Norræna umhverfismerkisráðsins, NMN</a:t>
            </a:r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50" y="5085184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36912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2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227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NMN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Nordisk </a:t>
            </a:r>
            <a:r>
              <a:rPr lang="is-IS" dirty="0" err="1" smtClean="0"/>
              <a:t>Miljømærkenævn</a:t>
            </a:r>
            <a:endParaRPr lang="is-IS" dirty="0" smtClean="0"/>
          </a:p>
          <a:p>
            <a:pPr marL="0" indent="0">
              <a:buSzPct val="150000"/>
              <a:buNone/>
              <a:defRPr/>
            </a:pPr>
            <a:endParaRPr lang="is-IS" dirty="0" smtClean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 err="1" smtClean="0"/>
              <a:t>Mótar</a:t>
            </a:r>
            <a:r>
              <a:rPr lang="is-IS" dirty="0" smtClean="0"/>
              <a:t> sameiginlega stefnu Svansins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NMN samþykkir viðmið að lokinni endurskoðun eða þróun</a:t>
            </a:r>
          </a:p>
          <a:p>
            <a:pPr>
              <a:buSzPct val="150000"/>
              <a:buBlip>
                <a:blip r:embed="rId4"/>
              </a:buBlip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NMN er tengiliður Norrænu ráðherranefndarinn við Svaninn</a:t>
            </a:r>
          </a:p>
          <a:p>
            <a:pPr>
              <a:buSzPct val="150000"/>
              <a:buBlip>
                <a:blip r:embed="rId4"/>
              </a:buBlip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Í NMN ráðinu </a:t>
            </a:r>
            <a:r>
              <a:rPr lang="is-IS" dirty="0" smtClean="0"/>
              <a:t>sitja formenn </a:t>
            </a:r>
            <a:r>
              <a:rPr lang="is-IS" dirty="0"/>
              <a:t>umhverfisráðs hvers lands</a:t>
            </a:r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Umhverfismerkisráð Íslands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Samtök iðnaðarins – Bryndís Skúladóttir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Samtök verslunar og þjónustu - Guðbjörg Jónsdóttir 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Samtök ferðaþjónustunnar - Gunnar Valur Sveinsson 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Neytendasamtökin - Jóhannes Gunnarsson 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Nýsköpunarmiðstöð - Halla Jónsdóttir 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smtClean="0"/>
              <a:t>Landvernd - </a:t>
            </a:r>
            <a:r>
              <a:rPr lang="is-IS" sz="3000" dirty="0"/>
              <a:t>Guðrún </a:t>
            </a:r>
            <a:r>
              <a:rPr lang="is-IS" sz="3000" dirty="0" smtClean="0"/>
              <a:t>Tryggvadóttir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 smtClean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smtClean="0"/>
              <a:t>Staðlaráð Íslands – Guðrún Rögnvaldardóttir</a:t>
            </a:r>
          </a:p>
          <a:p>
            <a:pPr marL="0" indent="0">
              <a:lnSpc>
                <a:spcPct val="90000"/>
              </a:lnSpc>
              <a:buSzPct val="150000"/>
              <a:buNone/>
              <a:defRPr/>
            </a:pPr>
            <a:endParaRPr lang="is-IS" sz="3000" dirty="0" smtClean="0"/>
          </a:p>
          <a:p>
            <a:pPr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smtClean="0"/>
              <a:t>Umhverfisstofnun - Kristín </a:t>
            </a:r>
            <a:r>
              <a:rPr lang="is-IS" sz="3000" dirty="0"/>
              <a:t>Linda Árnadóttir </a:t>
            </a:r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95" y="1190855"/>
            <a:ext cx="1240284" cy="18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55" y="1556792"/>
            <a:ext cx="1185093" cy="17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23" y="2390399"/>
            <a:ext cx="1071466" cy="141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89" y="3135054"/>
            <a:ext cx="1291952" cy="178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06" y="3550154"/>
            <a:ext cx="1143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11" y="4726550"/>
            <a:ext cx="1156291" cy="13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77" y="4726550"/>
            <a:ext cx="970696" cy="12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94" y="3429426"/>
            <a:ext cx="942413" cy="13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398</Words>
  <Application>Microsoft Office PowerPoint</Application>
  <PresentationFormat>On-screen Show (4:3)</PresentationFormat>
  <Paragraphs>151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Svanurinn í norrænu samhengi  </vt:lpstr>
      <vt:lpstr>Norrænt samstarf</vt:lpstr>
      <vt:lpstr>Skipulag samstarfsins</vt:lpstr>
      <vt:lpstr>Norðurlöndin</vt:lpstr>
      <vt:lpstr>Hlutverk starfsmanna</vt:lpstr>
      <vt:lpstr>Norrænir starfsmenn</vt:lpstr>
      <vt:lpstr>Norrænir starfsmenn</vt:lpstr>
      <vt:lpstr>NMN</vt:lpstr>
      <vt:lpstr>Umhverfismerkisráð Íslands</vt:lpstr>
      <vt:lpstr>Hlutverk</vt:lpstr>
      <vt:lpstr>Viðmiðaþróun</vt:lpstr>
      <vt:lpstr>Þróunarferlið</vt:lpstr>
      <vt:lpstr>Þróunarferlið</vt:lpstr>
      <vt:lpstr>Þróunarferlið</vt:lpstr>
      <vt:lpstr>Endurskoðun viðmiða</vt:lpstr>
      <vt:lpstr>PowerPoint Presentation</vt:lpstr>
    </vt:vector>
  </TitlesOfParts>
  <Company>sorpa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KLÁ</dc:title>
  <dc:creator>elva</dc:creator>
  <cp:lastModifiedBy>anna.ra</cp:lastModifiedBy>
  <cp:revision>30</cp:revision>
  <dcterms:created xsi:type="dcterms:W3CDTF">2012-02-21T22:28:15Z</dcterms:created>
  <dcterms:modified xsi:type="dcterms:W3CDTF">2012-03-02T15:55:57Z</dcterms:modified>
</cp:coreProperties>
</file>